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0" r:id="rId3"/>
    <p:sldId id="262" r:id="rId4"/>
    <p:sldId id="263" r:id="rId5"/>
    <p:sldId id="264" r:id="rId6"/>
    <p:sldId id="261" r:id="rId7"/>
    <p:sldId id="267" r:id="rId8"/>
    <p:sldId id="258" r:id="rId9"/>
    <p:sldId id="265" r:id="rId10"/>
    <p:sldId id="271" r:id="rId11"/>
    <p:sldId id="266" r:id="rId12"/>
    <p:sldId id="273" r:id="rId13"/>
    <p:sldId id="272" r:id="rId14"/>
    <p:sldId id="268" r:id="rId15"/>
    <p:sldId id="25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go Casquero Penelas" initials="HCP" lastIdx="1" clrIdx="0">
    <p:extLst>
      <p:ext uri="{19B8F6BF-5375-455C-9EA6-DF929625EA0E}">
        <p15:presenceInfo xmlns:p15="http://schemas.microsoft.com/office/powerpoint/2012/main" userId="S::hugocp@andrew.cmu.edu::f1c8e259-5570-4d82-a031-8639bad8f78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21"/>
    <p:restoredTop sz="94694"/>
  </p:normalViewPr>
  <p:slideViewPr>
    <p:cSldViewPr snapToGrid="0" snapToObjects="1">
      <p:cViewPr varScale="1">
        <p:scale>
          <a:sx n="121" d="100"/>
          <a:sy n="121" d="100"/>
        </p:scale>
        <p:origin x="8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562A-73FD-B64E-8BC4-833540FA20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60012B-DE7C-0649-BF1B-B9691DCF8D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07924D-E31C-FE4B-B32B-050E3221A7A6}"/>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5" name="Footer Placeholder 4">
            <a:extLst>
              <a:ext uri="{FF2B5EF4-FFF2-40B4-BE49-F238E27FC236}">
                <a16:creationId xmlns:a16="http://schemas.microsoft.com/office/drawing/2014/main" id="{0BBB6190-F79E-D843-9E8A-FD1C4E15C1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5C2F95-5930-764B-AC89-4091C20296F3}"/>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1210489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C8CBB-A540-0646-B47F-F9485FE586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11F227-5B2A-A741-A144-50A7AB0872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B9DA0-2519-4D4D-B347-A0FFAB66A7DB}"/>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5" name="Footer Placeholder 4">
            <a:extLst>
              <a:ext uri="{FF2B5EF4-FFF2-40B4-BE49-F238E27FC236}">
                <a16:creationId xmlns:a16="http://schemas.microsoft.com/office/drawing/2014/main" id="{D0F393BF-07AE-944D-ADDA-39391DF06A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3AB73A-C846-8848-A484-7489D5F3F749}"/>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1814907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FB7D30-635E-A345-8C34-CC32FA98A1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52814C-A924-2E48-9CF2-ACDE5559E7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75B3F3-008D-9A4B-B844-05C1DC89F8FE}"/>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5" name="Footer Placeholder 4">
            <a:extLst>
              <a:ext uri="{FF2B5EF4-FFF2-40B4-BE49-F238E27FC236}">
                <a16:creationId xmlns:a16="http://schemas.microsoft.com/office/drawing/2014/main" id="{501CC38F-A2AE-AA43-814E-8E24B343A2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71064-BB92-B24B-891A-BF1F7612D66B}"/>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354255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63AC2-0BDB-2F48-9E1C-09D96AC242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3077E1-EB82-D945-9335-874609A78F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8ADB23-5DC8-664F-A8F7-C81D9DDCD0A9}"/>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5" name="Footer Placeholder 4">
            <a:extLst>
              <a:ext uri="{FF2B5EF4-FFF2-40B4-BE49-F238E27FC236}">
                <a16:creationId xmlns:a16="http://schemas.microsoft.com/office/drawing/2014/main" id="{401724F1-BF9A-D742-89CF-F9266803D1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0EE23-89CF-6B45-9890-B03E41BC7FF5}"/>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4080707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F76E5-30DE-C64C-ADA4-5F9D8E772C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F95A7F-6F47-4841-A1F0-0A5CE0D6E1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F2A99-913E-3447-9FD2-A77796906DC1}"/>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5" name="Footer Placeholder 4">
            <a:extLst>
              <a:ext uri="{FF2B5EF4-FFF2-40B4-BE49-F238E27FC236}">
                <a16:creationId xmlns:a16="http://schemas.microsoft.com/office/drawing/2014/main" id="{948EBDE1-FE6A-A044-A007-56C59E0689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F1AB0-D560-B249-A66F-60606E599071}"/>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4198803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216A-9E71-924B-A788-B536BAFF16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DD7600-7197-0748-A357-FD786F0CD3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65D363-E253-5F4A-BB7A-9861D348E0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A75C0A-0BC8-AF49-8A0F-BD5394FF7629}"/>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6" name="Footer Placeholder 5">
            <a:extLst>
              <a:ext uri="{FF2B5EF4-FFF2-40B4-BE49-F238E27FC236}">
                <a16:creationId xmlns:a16="http://schemas.microsoft.com/office/drawing/2014/main" id="{05614832-64CF-A245-8001-FE0F1A5557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53743C-3363-544F-B54E-EC16927E629E}"/>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2625170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E7BF8-E6CF-E547-AD3C-BF97D67917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9C19B0-2D49-8B49-999B-A72B51CD73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070077-CE31-2B4C-A31B-0B7C2F92CD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22BE86-2F35-7943-B13F-14F1A6B715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64BC3E-7B30-0E45-81BD-274546D425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764E2E-1023-C742-ACCE-A4857C6A59CF}"/>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8" name="Footer Placeholder 7">
            <a:extLst>
              <a:ext uri="{FF2B5EF4-FFF2-40B4-BE49-F238E27FC236}">
                <a16:creationId xmlns:a16="http://schemas.microsoft.com/office/drawing/2014/main" id="{B95327C0-A53B-6847-8B00-082FE42132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081D03-8D60-E14C-A6DD-165777DD79A2}"/>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2415155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7C099-759C-8446-852A-5DB414F585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7BC76D-857C-BA40-86E1-FECE18CC6EEE}"/>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4" name="Footer Placeholder 3">
            <a:extLst>
              <a:ext uri="{FF2B5EF4-FFF2-40B4-BE49-F238E27FC236}">
                <a16:creationId xmlns:a16="http://schemas.microsoft.com/office/drawing/2014/main" id="{F444C86D-D602-7D48-BDCA-094771E8BC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518C27-1B8E-7744-8AC6-F48DCC6A449A}"/>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2466551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434C0C-FED8-3247-896F-219EB56D4944}"/>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3" name="Footer Placeholder 2">
            <a:extLst>
              <a:ext uri="{FF2B5EF4-FFF2-40B4-BE49-F238E27FC236}">
                <a16:creationId xmlns:a16="http://schemas.microsoft.com/office/drawing/2014/main" id="{31C563B1-F78D-C148-A6ED-16FDA4263E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C7F693-89ED-9F42-812C-E8BBEACFC7A5}"/>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883653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41E4B-6FA9-6E42-83CB-1449FB1213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5F487B-CF71-8A4A-9C3D-AB09F48BF2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FE1A5F-1530-1748-9005-D10AF53AAD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DFE8A-E6D7-C545-A673-AAAF3DBE68D1}"/>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6" name="Footer Placeholder 5">
            <a:extLst>
              <a:ext uri="{FF2B5EF4-FFF2-40B4-BE49-F238E27FC236}">
                <a16:creationId xmlns:a16="http://schemas.microsoft.com/office/drawing/2014/main" id="{C42BC821-8D33-7744-80A4-0912F67912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D1D4CC-B4B4-9C4B-91CA-5111A28922E4}"/>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2317860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8EC7-37BD-B24F-837D-13BA40BA09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77DC17-AC9E-2B4E-990D-B3667AFB05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1B3D64-A063-984E-AA04-8985BB7D1D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F7D85E-FB20-A249-BF20-B04D6A547CEA}"/>
              </a:ext>
            </a:extLst>
          </p:cNvPr>
          <p:cNvSpPr>
            <a:spLocks noGrp="1"/>
          </p:cNvSpPr>
          <p:nvPr>
            <p:ph type="dt" sz="half" idx="10"/>
          </p:nvPr>
        </p:nvSpPr>
        <p:spPr/>
        <p:txBody>
          <a:bodyPr/>
          <a:lstStyle/>
          <a:p>
            <a:fld id="{666444C4-926D-2B44-AE05-6291C4C6CFA8}" type="datetimeFigureOut">
              <a:rPr lang="en-US" smtClean="0"/>
              <a:t>8/23/20</a:t>
            </a:fld>
            <a:endParaRPr lang="en-US"/>
          </a:p>
        </p:txBody>
      </p:sp>
      <p:sp>
        <p:nvSpPr>
          <p:cNvPr id="6" name="Footer Placeholder 5">
            <a:extLst>
              <a:ext uri="{FF2B5EF4-FFF2-40B4-BE49-F238E27FC236}">
                <a16:creationId xmlns:a16="http://schemas.microsoft.com/office/drawing/2014/main" id="{7C62CC4D-1D23-6B4B-8435-07CA2FF6FB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2C886F-C6C0-E845-B5E0-D11E4B0691E1}"/>
              </a:ext>
            </a:extLst>
          </p:cNvPr>
          <p:cNvSpPr>
            <a:spLocks noGrp="1"/>
          </p:cNvSpPr>
          <p:nvPr>
            <p:ph type="sldNum" sz="quarter" idx="12"/>
          </p:nvPr>
        </p:nvSpPr>
        <p:spPr/>
        <p:txBody>
          <a:bodyPr/>
          <a:lstStyle/>
          <a:p>
            <a:fld id="{E7CAC83A-60D7-DC4D-BDDC-2D2C167739DC}" type="slidenum">
              <a:rPr lang="en-US" smtClean="0"/>
              <a:t>‹#›</a:t>
            </a:fld>
            <a:endParaRPr lang="en-US"/>
          </a:p>
        </p:txBody>
      </p:sp>
    </p:spTree>
    <p:extLst>
      <p:ext uri="{BB962C8B-B14F-4D97-AF65-F5344CB8AC3E}">
        <p14:creationId xmlns:p14="http://schemas.microsoft.com/office/powerpoint/2010/main" val="2210814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395839-3892-B14F-B2B2-D455624FDE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27FBE2-972C-D847-A568-C458A70208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C9A72C-B357-2347-BA40-C23D2D7EBF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6444C4-926D-2B44-AE05-6291C4C6CFA8}" type="datetimeFigureOut">
              <a:rPr lang="en-US" smtClean="0"/>
              <a:t>8/23/20</a:t>
            </a:fld>
            <a:endParaRPr lang="en-US"/>
          </a:p>
        </p:txBody>
      </p:sp>
      <p:sp>
        <p:nvSpPr>
          <p:cNvPr id="5" name="Footer Placeholder 4">
            <a:extLst>
              <a:ext uri="{FF2B5EF4-FFF2-40B4-BE49-F238E27FC236}">
                <a16:creationId xmlns:a16="http://schemas.microsoft.com/office/drawing/2014/main" id="{A63E838F-2551-494C-A99E-2A6012506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F9A1FB-0CA1-E34B-AAD6-35425414D9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CAC83A-60D7-DC4D-BDDC-2D2C167739DC}" type="slidenum">
              <a:rPr lang="en-US" smtClean="0"/>
              <a:t>‹#›</a:t>
            </a:fld>
            <a:endParaRPr lang="en-US"/>
          </a:p>
        </p:txBody>
      </p:sp>
    </p:spTree>
    <p:extLst>
      <p:ext uri="{BB962C8B-B14F-4D97-AF65-F5344CB8AC3E}">
        <p14:creationId xmlns:p14="http://schemas.microsoft.com/office/powerpoint/2010/main" val="1115441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casquero@umich.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E1BD3-A2F6-E84B-A506-36E03910E7B1}"/>
              </a:ext>
            </a:extLst>
          </p:cNvPr>
          <p:cNvSpPr>
            <a:spLocks noGrp="1"/>
          </p:cNvSpPr>
          <p:nvPr>
            <p:ph type="ctrTitle"/>
          </p:nvPr>
        </p:nvSpPr>
        <p:spPr>
          <a:xfrm>
            <a:off x="370699" y="1196225"/>
            <a:ext cx="11257005" cy="2387600"/>
          </a:xfrm>
        </p:spPr>
        <p:txBody>
          <a:bodyPr>
            <a:normAutofit fontScale="90000"/>
          </a:bodyPr>
          <a:lstStyle/>
          <a:p>
            <a:r>
              <a:rPr lang="en-US" b="1" dirty="0">
                <a:latin typeface="Arial" panose="020B0604020202020204" pitchFamily="34" charset="0"/>
                <a:cs typeface="Arial" panose="020B0604020202020204" pitchFamily="34" charset="0"/>
              </a:rPr>
              <a:t>Seamless integration between design and analysis of thin-walled structures</a:t>
            </a:r>
          </a:p>
        </p:txBody>
      </p:sp>
      <p:sp>
        <p:nvSpPr>
          <p:cNvPr id="3" name="Rectangle 2">
            <a:extLst>
              <a:ext uri="{FF2B5EF4-FFF2-40B4-BE49-F238E27FC236}">
                <a16:creationId xmlns:a16="http://schemas.microsoft.com/office/drawing/2014/main" id="{D76A8C21-4E39-4B45-ABA1-7331AA0CBF1D}"/>
              </a:ext>
            </a:extLst>
          </p:cNvPr>
          <p:cNvSpPr/>
          <p:nvPr/>
        </p:nvSpPr>
        <p:spPr>
          <a:xfrm>
            <a:off x="641127" y="4139637"/>
            <a:ext cx="10399411" cy="1584280"/>
          </a:xfrm>
          <a:prstGeom prst="rect">
            <a:avLst/>
          </a:prstGeom>
        </p:spPr>
        <p:txBody>
          <a:bodyPr wrap="square">
            <a:spAutoFit/>
          </a:bodyPr>
          <a:lstStyle/>
          <a:p>
            <a:pPr algn="ctr">
              <a:lnSpc>
                <a:spcPct val="140000"/>
              </a:lnSpc>
            </a:pPr>
            <a:r>
              <a:rPr lang="en-US" sz="2400" dirty="0">
                <a:latin typeface="Arial" panose="020B0604020202020204" pitchFamily="34" charset="0"/>
                <a:ea typeface="Calibri" panose="020F0502020204030204" pitchFamily="34" charset="0"/>
                <a:cs typeface="Arial" panose="020B0604020202020204" pitchFamily="34" charset="0"/>
              </a:rPr>
              <a:t>PI: Hugo </a:t>
            </a:r>
            <a:r>
              <a:rPr lang="en-US" sz="2400" dirty="0" err="1">
                <a:latin typeface="Arial" panose="020B0604020202020204" pitchFamily="34" charset="0"/>
                <a:ea typeface="Calibri" panose="020F0502020204030204" pitchFamily="34" charset="0"/>
                <a:cs typeface="Arial" panose="020B0604020202020204" pitchFamily="34" charset="0"/>
              </a:rPr>
              <a:t>Casquero</a:t>
            </a:r>
            <a:r>
              <a:rPr lang="en-US" sz="2400" dirty="0">
                <a:latin typeface="Arial" panose="020B0604020202020204" pitchFamily="34" charset="0"/>
                <a:ea typeface="Calibri" panose="020F0502020204030204" pitchFamily="34" charset="0"/>
                <a:cs typeface="Arial" panose="020B0604020202020204" pitchFamily="34" charset="0"/>
              </a:rPr>
              <a:t>, University of Michigan - Dearborn</a:t>
            </a:r>
          </a:p>
          <a:p>
            <a:pPr algn="ctr">
              <a:lnSpc>
                <a:spcPct val="140000"/>
              </a:lnSpc>
            </a:pPr>
            <a:r>
              <a:rPr lang="en-US" sz="2400" dirty="0">
                <a:latin typeface="Arial" panose="020B0604020202020204" pitchFamily="34" charset="0"/>
                <a:ea typeface="Calibri" panose="020F0502020204030204" pitchFamily="34" charset="0"/>
                <a:cs typeface="Arial" panose="020B0604020202020204" pitchFamily="34" charset="0"/>
              </a:rPr>
              <a:t>Email: </a:t>
            </a:r>
            <a:r>
              <a:rPr lang="en-US" sz="2400" dirty="0">
                <a:latin typeface="Arial" panose="020B0604020202020204" pitchFamily="34" charset="0"/>
                <a:ea typeface="Calibri" panose="020F0502020204030204" pitchFamily="34" charset="0"/>
                <a:cs typeface="Arial" panose="020B0604020202020204" pitchFamily="34" charset="0"/>
                <a:hlinkClick r:id="rId2"/>
              </a:rPr>
              <a:t>casquero@umich.edu</a:t>
            </a:r>
            <a:endParaRPr lang="en-US" sz="2400" dirty="0">
              <a:latin typeface="Arial" panose="020B0604020202020204" pitchFamily="34" charset="0"/>
              <a:ea typeface="Calibri" panose="020F0502020204030204" pitchFamily="34" charset="0"/>
              <a:cs typeface="Arial" panose="020B0604020202020204" pitchFamily="34" charset="0"/>
            </a:endParaRPr>
          </a:p>
          <a:p>
            <a:pPr algn="ctr">
              <a:lnSpc>
                <a:spcPct val="140000"/>
              </a:lnSpc>
            </a:pPr>
            <a:r>
              <a:rPr lang="en-US" sz="2400" dirty="0">
                <a:latin typeface="Arial" panose="020B0604020202020204" pitchFamily="34" charset="0"/>
                <a:ea typeface="Calibri" panose="020F0502020204030204" pitchFamily="34" charset="0"/>
                <a:cs typeface="Arial" panose="020B0604020202020204" pitchFamily="34" charset="0"/>
              </a:rPr>
              <a:t>Team: Mahmoud </a:t>
            </a:r>
            <a:r>
              <a:rPr lang="en-US" sz="2400" dirty="0" err="1">
                <a:latin typeface="Arial" panose="020B0604020202020204" pitchFamily="34" charset="0"/>
                <a:ea typeface="Calibri" panose="020F0502020204030204" pitchFamily="34" charset="0"/>
                <a:cs typeface="Arial" panose="020B0604020202020204" pitchFamily="34" charset="0"/>
              </a:rPr>
              <a:t>Golestanian</a:t>
            </a:r>
            <a:r>
              <a:rPr lang="en-US" sz="2400" dirty="0">
                <a:latin typeface="Arial" panose="020B0604020202020204" pitchFamily="34" charset="0"/>
                <a:ea typeface="Calibri" panose="020F0502020204030204" pitchFamily="34" charset="0"/>
                <a:cs typeface="Arial" panose="020B0604020202020204" pitchFamily="34" charset="0"/>
              </a:rPr>
              <a:t> (PhD Student), </a:t>
            </a:r>
            <a:r>
              <a:rPr lang="en-US" sz="2400" dirty="0" err="1">
                <a:latin typeface="Arial" panose="020B0604020202020204" pitchFamily="34" charset="0"/>
                <a:ea typeface="Calibri" panose="020F0502020204030204" pitchFamily="34" charset="0"/>
                <a:cs typeface="Arial" panose="020B0604020202020204" pitchFamily="34" charset="0"/>
              </a:rPr>
              <a:t>Zuowei</a:t>
            </a:r>
            <a:r>
              <a:rPr lang="en-US" sz="2400" dirty="0">
                <a:latin typeface="Arial" panose="020B0604020202020204" pitchFamily="34" charset="0"/>
                <a:ea typeface="Calibri" panose="020F0502020204030204" pitchFamily="34" charset="0"/>
                <a:cs typeface="Arial" panose="020B0604020202020204" pitchFamily="34" charset="0"/>
              </a:rPr>
              <a:t> Wen (PhD Student)</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02972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1853512" y="389923"/>
            <a:ext cx="8649730" cy="400110"/>
          </a:xfrm>
          <a:prstGeom prst="rect">
            <a:avLst/>
          </a:prstGeom>
        </p:spPr>
        <p:txBody>
          <a:bodyPr wrap="square">
            <a:spAutoFit/>
          </a:bodyPr>
          <a:lstStyle/>
          <a:p>
            <a:pPr algn="ctr"/>
            <a:r>
              <a:rPr lang="en-US" sz="2000" u="sng" dirty="0">
                <a:latin typeface="Arial" panose="020B0604020202020204" pitchFamily="34" charset="0"/>
                <a:cs typeface="Arial" panose="020B0604020202020204" pitchFamily="34" charset="0"/>
              </a:rPr>
              <a:t>Side outer panel designed using T-splines in Autodesk Fusion360</a:t>
            </a:r>
            <a:endParaRPr lang="en-US" sz="2000" u="sng" dirty="0"/>
          </a:p>
        </p:txBody>
      </p:sp>
      <p:pic>
        <p:nvPicPr>
          <p:cNvPr id="4" name="Picture 3" descr="A picture containing mirror&#10;&#10;Description automatically generated">
            <a:extLst>
              <a:ext uri="{FF2B5EF4-FFF2-40B4-BE49-F238E27FC236}">
                <a16:creationId xmlns:a16="http://schemas.microsoft.com/office/drawing/2014/main" id="{C842D2FD-3E6D-7E4B-BF82-E55E1B2E4D57}"/>
              </a:ext>
            </a:extLst>
          </p:cNvPr>
          <p:cNvPicPr>
            <a:picLocks noChangeAspect="1"/>
          </p:cNvPicPr>
          <p:nvPr/>
        </p:nvPicPr>
        <p:blipFill>
          <a:blip r:embed="rId2"/>
          <a:stretch>
            <a:fillRect/>
          </a:stretch>
        </p:blipFill>
        <p:spPr>
          <a:xfrm>
            <a:off x="1012686" y="1072736"/>
            <a:ext cx="9390736" cy="5201304"/>
          </a:xfrm>
          <a:prstGeom prst="rect">
            <a:avLst/>
          </a:prstGeom>
        </p:spPr>
      </p:pic>
      <p:sp>
        <p:nvSpPr>
          <p:cNvPr id="6" name="Rectangle 5">
            <a:extLst>
              <a:ext uri="{FF2B5EF4-FFF2-40B4-BE49-F238E27FC236}">
                <a16:creationId xmlns:a16="http://schemas.microsoft.com/office/drawing/2014/main" id="{6E0CF644-6E62-444F-B443-F7F19782AF7A}"/>
              </a:ext>
            </a:extLst>
          </p:cNvPr>
          <p:cNvSpPr/>
          <p:nvPr/>
        </p:nvSpPr>
        <p:spPr>
          <a:xfrm>
            <a:off x="9432035" y="1389383"/>
            <a:ext cx="1966524" cy="923330"/>
          </a:xfrm>
          <a:prstGeom prst="rect">
            <a:avLst/>
          </a:prstGeom>
        </p:spPr>
        <p:txBody>
          <a:bodyPr wrap="square">
            <a:spAutoFit/>
          </a:bodyPr>
          <a:lstStyle/>
          <a:p>
            <a:r>
              <a:rPr lang="en-US" dirty="0">
                <a:latin typeface="Arial" panose="020B0604020202020204" pitchFamily="34" charset="0"/>
                <a:cs typeface="Arial" panose="020B0604020202020204" pitchFamily="34" charset="0"/>
              </a:rPr>
              <a:t>BEXT geometry that can be used in LS-DYNA</a:t>
            </a:r>
            <a:endParaRPr lang="en-US" dirty="0"/>
          </a:p>
        </p:txBody>
      </p:sp>
      <p:sp>
        <p:nvSpPr>
          <p:cNvPr id="7" name="Rectangle 6">
            <a:extLst>
              <a:ext uri="{FF2B5EF4-FFF2-40B4-BE49-F238E27FC236}">
                <a16:creationId xmlns:a16="http://schemas.microsoft.com/office/drawing/2014/main" id="{05366F42-B587-3742-98FA-9644E4A705B9}"/>
              </a:ext>
            </a:extLst>
          </p:cNvPr>
          <p:cNvSpPr/>
          <p:nvPr/>
        </p:nvSpPr>
        <p:spPr>
          <a:xfrm>
            <a:off x="625770" y="1543420"/>
            <a:ext cx="3033591"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Only 8409 control points !!</a:t>
            </a:r>
            <a:endParaRPr lang="en-US" dirty="0"/>
          </a:p>
        </p:txBody>
      </p:sp>
      <p:sp>
        <p:nvSpPr>
          <p:cNvPr id="9" name="Rectangle 8">
            <a:extLst>
              <a:ext uri="{FF2B5EF4-FFF2-40B4-BE49-F238E27FC236}">
                <a16:creationId xmlns:a16="http://schemas.microsoft.com/office/drawing/2014/main" id="{FE5D05B0-9E02-9C48-B0DE-E935BBE89447}"/>
              </a:ext>
            </a:extLst>
          </p:cNvPr>
          <p:cNvSpPr/>
          <p:nvPr/>
        </p:nvSpPr>
        <p:spPr>
          <a:xfrm>
            <a:off x="463138" y="6020462"/>
            <a:ext cx="1083029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This is the most complex IGA geometry built so far using only one spline surface (as opposed to use thousands of patches which is the case when using NURBS).</a:t>
            </a:r>
            <a:endParaRPr lang="en-US" dirty="0"/>
          </a:p>
        </p:txBody>
      </p:sp>
      <p:sp>
        <p:nvSpPr>
          <p:cNvPr id="10" name="Rectangle 9">
            <a:extLst>
              <a:ext uri="{FF2B5EF4-FFF2-40B4-BE49-F238E27FC236}">
                <a16:creationId xmlns:a16="http://schemas.microsoft.com/office/drawing/2014/main" id="{9576C142-EA8F-B04D-84A9-C1F80D1BFBA0}"/>
              </a:ext>
            </a:extLst>
          </p:cNvPr>
          <p:cNvSpPr/>
          <p:nvPr/>
        </p:nvSpPr>
        <p:spPr>
          <a:xfrm>
            <a:off x="9018827" y="3121068"/>
            <a:ext cx="2702119" cy="1754326"/>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AST-spline surface including faces boundaries to see the extraordinary points (vertices with valence 3, 5, and 6).</a:t>
            </a:r>
            <a:endParaRPr lang="en-US" dirty="0"/>
          </a:p>
        </p:txBody>
      </p:sp>
    </p:spTree>
    <p:extLst>
      <p:ext uri="{BB962C8B-B14F-4D97-AF65-F5344CB8AC3E}">
        <p14:creationId xmlns:p14="http://schemas.microsoft.com/office/powerpoint/2010/main" val="762289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59378" y="333278"/>
            <a:ext cx="12077205" cy="400110"/>
          </a:xfrm>
          <a:prstGeom prst="rect">
            <a:avLst/>
          </a:prstGeom>
        </p:spPr>
        <p:txBody>
          <a:bodyPr wrap="square">
            <a:spAutoFit/>
          </a:bodyPr>
          <a:lstStyle/>
          <a:p>
            <a:pPr algn="ctr"/>
            <a:r>
              <a:rPr lang="en-US" sz="2000" u="sng" dirty="0">
                <a:latin typeface="Arial" panose="020B0604020202020204" pitchFamily="34" charset="0"/>
                <a:cs typeface="Arial" panose="020B0604020202020204" pitchFamily="34" charset="0"/>
              </a:rPr>
              <a:t>From CAD geometry using trimmed NURBS in CATIA to AST-spline geometry to use in LS-DYNA</a:t>
            </a:r>
          </a:p>
        </p:txBody>
      </p:sp>
      <p:sp>
        <p:nvSpPr>
          <p:cNvPr id="2" name="Rectangle 1">
            <a:extLst>
              <a:ext uri="{FF2B5EF4-FFF2-40B4-BE49-F238E27FC236}">
                <a16:creationId xmlns:a16="http://schemas.microsoft.com/office/drawing/2014/main" id="{03E71CE8-16C5-1C4C-8D1D-C7FE2DF6C622}"/>
              </a:ext>
            </a:extLst>
          </p:cNvPr>
          <p:cNvSpPr/>
          <p:nvPr/>
        </p:nvSpPr>
        <p:spPr>
          <a:xfrm>
            <a:off x="497529" y="1062646"/>
            <a:ext cx="10769560" cy="5909310"/>
          </a:xfrm>
          <a:prstGeom prst="rect">
            <a:avLst/>
          </a:prstGeom>
        </p:spPr>
        <p:txBody>
          <a:bodyPr wrap="square">
            <a:spAutoFit/>
          </a:bodyPr>
          <a:lstStyle/>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Honda already has many CAD geometries done in CATIA using trimmed NURBS. Therefore, Honda cannot always design a CAD geometry using T-splines in Fusion360. </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Honda needs a way to use our in-house code </a:t>
            </a:r>
            <a:r>
              <a:rPr lang="en-US" dirty="0" err="1">
                <a:latin typeface="Arial" panose="020B0604020202020204" pitchFamily="34" charset="0"/>
                <a:cs typeface="Arial" panose="020B0604020202020204" pitchFamily="34" charset="0"/>
              </a:rPr>
              <a:t>quadtospline.exe</a:t>
            </a:r>
            <a:r>
              <a:rPr lang="en-US" dirty="0">
                <a:latin typeface="Arial" panose="020B0604020202020204" pitchFamily="34" charset="0"/>
                <a:cs typeface="Arial" panose="020B0604020202020204" pitchFamily="34" charset="0"/>
              </a:rPr>
              <a:t> starting from the CAD geometries done in CATIA using trimmed NURBS.</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The developer version of Rhino (version 7) has a new command (</a:t>
            </a:r>
            <a:r>
              <a:rPr lang="en-US" dirty="0" err="1">
                <a:latin typeface="Arial" panose="020B0604020202020204" pitchFamily="34" charset="0"/>
                <a:cs typeface="Arial" panose="020B0604020202020204" pitchFamily="34" charset="0"/>
              </a:rPr>
              <a:t>QuadRemesh</a:t>
            </a:r>
            <a:r>
              <a:rPr lang="en-US" dirty="0">
                <a:latin typeface="Arial" panose="020B0604020202020204" pitchFamily="34" charset="0"/>
                <a:cs typeface="Arial" panose="020B0604020202020204" pitchFamily="34" charset="0"/>
              </a:rPr>
              <a:t>) that enables to obtain a </a:t>
            </a:r>
            <a:r>
              <a:rPr lang="en-US" b="1" dirty="0">
                <a:latin typeface="Arial" panose="020B0604020202020204" pitchFamily="34" charset="0"/>
                <a:cs typeface="Arial" panose="020B0604020202020204" pitchFamily="34" charset="0"/>
              </a:rPr>
              <a:t>high-quality</a:t>
            </a:r>
            <a:r>
              <a:rPr lang="en-US" dirty="0">
                <a:latin typeface="Arial" panose="020B0604020202020204" pitchFamily="34" charset="0"/>
                <a:cs typeface="Arial" panose="020B0604020202020204" pitchFamily="34" charset="0"/>
              </a:rPr>
              <a:t> quad mesh using a CAD geometry based on trimmed NURBS as input. In addition, Rhino can convert the quad mesh to </a:t>
            </a:r>
            <a:r>
              <a:rPr lang="en-US" dirty="0" err="1">
                <a:latin typeface="Arial" panose="020B0604020202020204" pitchFamily="34" charset="0"/>
                <a:cs typeface="Arial" panose="020B0604020202020204" pitchFamily="34" charset="0"/>
              </a:rPr>
              <a:t>SubD</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SubD</a:t>
            </a:r>
            <a:r>
              <a:rPr lang="en-US" dirty="0">
                <a:latin typeface="Arial" panose="020B0604020202020204" pitchFamily="34" charset="0"/>
                <a:cs typeface="Arial" panose="020B0604020202020204" pitchFamily="34" charset="0"/>
              </a:rPr>
              <a:t> is a type of CAD geometry not suitable for analysis directly). Then, the </a:t>
            </a:r>
            <a:r>
              <a:rPr lang="en-US" dirty="0" err="1">
                <a:latin typeface="Arial" panose="020B0604020202020204" pitchFamily="34" charset="0"/>
                <a:cs typeface="Arial" panose="020B0604020202020204" pitchFamily="34" charset="0"/>
              </a:rPr>
              <a:t>SubD</a:t>
            </a:r>
            <a:r>
              <a:rPr lang="en-US" dirty="0">
                <a:latin typeface="Arial" panose="020B0604020202020204" pitchFamily="34" charset="0"/>
                <a:cs typeface="Arial" panose="020B0604020202020204" pitchFamily="34" charset="0"/>
              </a:rPr>
              <a:t> can be fitted to the original CAD geometry based on trimmed NURBS to minimize geometric differences. Finally, the control net of the </a:t>
            </a:r>
            <a:r>
              <a:rPr lang="en-US" dirty="0" err="1">
                <a:latin typeface="Arial" panose="020B0604020202020204" pitchFamily="34" charset="0"/>
                <a:cs typeface="Arial" panose="020B0604020202020204" pitchFamily="34" charset="0"/>
              </a:rPr>
              <a:t>SubD</a:t>
            </a:r>
            <a:r>
              <a:rPr lang="en-US" dirty="0">
                <a:latin typeface="Arial" panose="020B0604020202020204" pitchFamily="34" charset="0"/>
                <a:cs typeface="Arial" panose="020B0604020202020204" pitchFamily="34" charset="0"/>
              </a:rPr>
              <a:t> can be exported using the command </a:t>
            </a:r>
            <a:r>
              <a:rPr lang="en-US" dirty="0" err="1">
                <a:latin typeface="Arial" panose="020B0604020202020204" pitchFamily="34" charset="0"/>
                <a:cs typeface="Arial" panose="020B0604020202020204" pitchFamily="34" charset="0"/>
              </a:rPr>
              <a:t>ExtractControlPolygon</a:t>
            </a:r>
            <a:r>
              <a:rPr lang="en-US" dirty="0">
                <a:latin typeface="Arial" panose="020B0604020202020204" pitchFamily="34" charset="0"/>
                <a:cs typeface="Arial" panose="020B0604020202020204" pitchFamily="34" charset="0"/>
              </a:rPr>
              <a:t>. This control net can be used as an input in our in-house code to obtain an AST-spline surface in BEXT format to do simulations in LS-DYNA. All this process is automatic, it takes 4 minutes. </a:t>
            </a:r>
            <a:r>
              <a:rPr lang="en-US" b="1" dirty="0">
                <a:latin typeface="Arial" panose="020B0604020202020204" pitchFamily="34" charset="0"/>
                <a:cs typeface="Arial" panose="020B0604020202020204" pitchFamily="34" charset="0"/>
              </a:rPr>
              <a:t>This enables Honda to use </a:t>
            </a:r>
            <a:r>
              <a:rPr lang="en-US" b="1" dirty="0" err="1">
                <a:latin typeface="Arial" panose="020B0604020202020204" pitchFamily="34" charset="0"/>
                <a:cs typeface="Arial" panose="020B0604020202020204" pitchFamily="34" charset="0"/>
              </a:rPr>
              <a:t>quadtospline.exe</a:t>
            </a:r>
            <a:r>
              <a:rPr lang="en-US" b="1" dirty="0">
                <a:latin typeface="Arial" panose="020B0604020202020204" pitchFamily="34" charset="0"/>
                <a:cs typeface="Arial" panose="020B0604020202020204" pitchFamily="34" charset="0"/>
              </a:rPr>
              <a:t> starting from a CAD geometry done in CATIA using trimmed NURBS </a:t>
            </a:r>
            <a:r>
              <a:rPr lang="en-US" dirty="0">
                <a:latin typeface="Arial" panose="020B0604020202020204" pitchFamily="34" charset="0"/>
                <a:cs typeface="Arial" panose="020B0604020202020204" pitchFamily="34" charset="0"/>
              </a:rPr>
              <a:t>while we study other options in this project. We will study using the frame-field method to obtain our own quad meshes and develop our own fitting algorithms to minimize geometric differences.</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2111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59378" y="333278"/>
            <a:ext cx="12077205" cy="400110"/>
          </a:xfrm>
          <a:prstGeom prst="rect">
            <a:avLst/>
          </a:prstGeom>
        </p:spPr>
        <p:txBody>
          <a:bodyPr wrap="square">
            <a:spAutoFit/>
          </a:bodyPr>
          <a:lstStyle/>
          <a:p>
            <a:pPr algn="ctr"/>
            <a:r>
              <a:rPr lang="en-US" sz="2000" u="sng" dirty="0">
                <a:latin typeface="Arial" panose="020B0604020202020204" pitchFamily="34" charset="0"/>
                <a:cs typeface="Arial" panose="020B0604020202020204" pitchFamily="34" charset="0"/>
              </a:rPr>
              <a:t>Keep improving the in-house code </a:t>
            </a:r>
            <a:r>
              <a:rPr lang="en-US" sz="2000" u="sng" dirty="0" err="1">
                <a:latin typeface="Arial" panose="020B0604020202020204" pitchFamily="34" charset="0"/>
                <a:cs typeface="Arial" panose="020B0604020202020204" pitchFamily="34" charset="0"/>
              </a:rPr>
              <a:t>quadtospline.exe</a:t>
            </a:r>
            <a:endParaRPr lang="en-US" sz="2000" u="sng"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03E71CE8-16C5-1C4C-8D1D-C7FE2DF6C622}"/>
              </a:ext>
            </a:extLst>
          </p:cNvPr>
          <p:cNvSpPr/>
          <p:nvPr/>
        </p:nvSpPr>
        <p:spPr>
          <a:xfrm>
            <a:off x="497529" y="1062646"/>
            <a:ext cx="10769560" cy="5632311"/>
          </a:xfrm>
          <a:prstGeom prst="rect">
            <a:avLst/>
          </a:prstGeom>
        </p:spPr>
        <p:txBody>
          <a:bodyPr wrap="square">
            <a:spAutoFit/>
          </a:bodyPr>
          <a:lstStyle/>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Extrude AST-spline surfaces in the through-thickness direction to obtain a volumetric spline mesh that can be used with IGA solids in LS-DYNA.</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Update how the Bezier extraction information is written to support the new format LS-DYNA is working on (IGA_INCLUDE_BEZIER). </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Currently, the control net given as an input to </a:t>
            </a:r>
            <a:r>
              <a:rPr lang="en-US" dirty="0" err="1">
                <a:latin typeface="Arial" panose="020B0604020202020204" pitchFamily="34" charset="0"/>
                <a:cs typeface="Arial" panose="020B0604020202020204" pitchFamily="34" charset="0"/>
              </a:rPr>
              <a:t>quadtospline.exe</a:t>
            </a:r>
            <a:r>
              <a:rPr lang="en-US" dirty="0">
                <a:latin typeface="Arial" panose="020B0604020202020204" pitchFamily="34" charset="0"/>
                <a:cs typeface="Arial" panose="020B0604020202020204" pitchFamily="34" charset="0"/>
              </a:rPr>
              <a:t> must not have extraordinary points in the 0- and 1-layer vertices around the boundary of the control net. We will study constructions of extraordinary points that are analysis suitable for the 0- and 1-layer vertices around the boundary of the control net to eliminate this requirement.</a:t>
            </a:r>
          </a:p>
          <a:p>
            <a:pPr algn="just"/>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Currently, the 1-ring faces of extraordinary points need to be split in 2x2 Bezier elements in order to build basis functions that are analysis suitable around extraordinary points. We will study alternative constructions around extraordinary points that do not need this 2x2 split while preserving optimal approximation properties, linear independence, non-negative partition of unity, etc. This would enable to build uniform Bezier meshes throughout geometries with arbitrary topological genus.</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2723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1853512" y="368903"/>
            <a:ext cx="8649730" cy="400110"/>
          </a:xfrm>
          <a:prstGeom prst="rect">
            <a:avLst/>
          </a:prstGeom>
        </p:spPr>
        <p:txBody>
          <a:bodyPr wrap="square">
            <a:spAutoFit/>
          </a:bodyPr>
          <a:lstStyle/>
          <a:p>
            <a:pPr algn="ctr"/>
            <a:r>
              <a:rPr lang="en-US" sz="2000" b="1" dirty="0">
                <a:latin typeface="Arial" panose="020B0604020202020204" pitchFamily="34" charset="0"/>
                <a:cs typeface="Arial" panose="020B0604020202020204" pitchFamily="34" charset="0"/>
              </a:rPr>
              <a:t>Task 2: Remove locking in spline meshes</a:t>
            </a:r>
          </a:p>
        </p:txBody>
      </p:sp>
      <p:sp>
        <p:nvSpPr>
          <p:cNvPr id="2" name="Rectangle 1">
            <a:extLst>
              <a:ext uri="{FF2B5EF4-FFF2-40B4-BE49-F238E27FC236}">
                <a16:creationId xmlns:a16="http://schemas.microsoft.com/office/drawing/2014/main" id="{03E71CE8-16C5-1C4C-8D1D-C7FE2DF6C622}"/>
              </a:ext>
            </a:extLst>
          </p:cNvPr>
          <p:cNvSpPr/>
          <p:nvPr/>
        </p:nvSpPr>
        <p:spPr>
          <a:xfrm>
            <a:off x="497529" y="1104686"/>
            <a:ext cx="10769560" cy="5632311"/>
          </a:xfrm>
          <a:prstGeom prst="rect">
            <a:avLst/>
          </a:prstGeom>
        </p:spPr>
        <p:txBody>
          <a:bodyPr wrap="square">
            <a:spAutoFit/>
          </a:bodyPr>
          <a:lstStyle/>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Splines (IGA) suffer from the same types of locking as Lagrange polynomials (FEM), namely, membrane locking, transverse shear locking, and curvature-thickness locking.</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For both splines and Lagrange polynomials, locking is alleviated by increasing the polynomial degree, but for very coarse meshes, locking is still present !!</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Complex geometries (body in white, side outer panel, B-pillar, etc.) require to use very coarse meshes to have acceptable computational times. Therefore, treating locking is very important !!</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For FEM, there are plenty of methods to deal with locking, namely, Assumed Natural Strain (ANS), Enhanced Assumed Strain (EAS), element-based reduced and selective reduced integration, etc., these methods are not effective for spline meshes. New methods are needed !!</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Key idea for the methods that I plan to develop to deal with locking in spline meshes: The projected strains need to be continuous throughout the geometry instead of being discontinuous at the element boundaries as in ANS, EAS, etc.</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The methods will work for both NURBS and AST-splines.</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0111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1695862" y="305843"/>
            <a:ext cx="8649730" cy="707886"/>
          </a:xfrm>
          <a:prstGeom prst="rect">
            <a:avLst/>
          </a:prstGeom>
        </p:spPr>
        <p:txBody>
          <a:bodyPr wrap="square">
            <a:spAutoFit/>
          </a:bodyPr>
          <a:lstStyle/>
          <a:p>
            <a:pPr algn="ctr"/>
            <a:r>
              <a:rPr lang="en-US" sz="2000" b="1" dirty="0">
                <a:latin typeface="Arial" panose="020B0604020202020204" pitchFamily="34" charset="0"/>
                <a:cs typeface="Arial" panose="020B0604020202020204" pitchFamily="34" charset="0"/>
              </a:rPr>
              <a:t>Task 3: Develop a model of spot welds for IGA solids</a:t>
            </a:r>
          </a:p>
          <a:p>
            <a:pPr algn="ctr"/>
            <a:endParaRPr lang="en-US" sz="2000" b="1" dirty="0"/>
          </a:p>
        </p:txBody>
      </p:sp>
      <p:sp>
        <p:nvSpPr>
          <p:cNvPr id="8" name="Rectangle 7">
            <a:extLst>
              <a:ext uri="{FF2B5EF4-FFF2-40B4-BE49-F238E27FC236}">
                <a16:creationId xmlns:a16="http://schemas.microsoft.com/office/drawing/2014/main" id="{2857B305-C068-9B4A-B99A-30DE12C2C86A}"/>
              </a:ext>
            </a:extLst>
          </p:cNvPr>
          <p:cNvSpPr/>
          <p:nvPr/>
        </p:nvSpPr>
        <p:spPr>
          <a:xfrm>
            <a:off x="9414962" y="635452"/>
            <a:ext cx="2203622" cy="1477328"/>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LS-DYNA has currently models of spot welds for IGA shells, but not for IGA solids.</a:t>
            </a:r>
            <a:endParaRPr lang="en-US" dirty="0"/>
          </a:p>
        </p:txBody>
      </p:sp>
      <p:sp>
        <p:nvSpPr>
          <p:cNvPr id="6" name="Rectangle 5">
            <a:extLst>
              <a:ext uri="{FF2B5EF4-FFF2-40B4-BE49-F238E27FC236}">
                <a16:creationId xmlns:a16="http://schemas.microsoft.com/office/drawing/2014/main" id="{6E0CF644-6E62-444F-B443-F7F19782AF7A}"/>
              </a:ext>
            </a:extLst>
          </p:cNvPr>
          <p:cNvSpPr/>
          <p:nvPr/>
        </p:nvSpPr>
        <p:spPr>
          <a:xfrm>
            <a:off x="9130767" y="2324469"/>
            <a:ext cx="2744950" cy="4247317"/>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Honda mentioned they want to try IGA solids for thin-walled structures to predict fracture accurately. A model of spot welds for IGA solids is needed !</a:t>
            </a:r>
          </a:p>
          <a:p>
            <a:pPr algn="ctr"/>
            <a:endParaRPr lang="en-US"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Our recent breakthrough of allowing various extraordinary points per element is key to mesh with splines the nugget and heat-affected zone !!</a:t>
            </a:r>
          </a:p>
          <a:p>
            <a:pPr algn="ctr"/>
            <a:endParaRPr lang="en-US"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FE5D05B0-9E02-9C48-B0DE-E935BBE89447}"/>
              </a:ext>
            </a:extLst>
          </p:cNvPr>
          <p:cNvSpPr/>
          <p:nvPr/>
        </p:nvSpPr>
        <p:spPr>
          <a:xfrm>
            <a:off x="122777" y="1393639"/>
            <a:ext cx="2699959" cy="5355312"/>
          </a:xfrm>
          <a:prstGeom prst="rect">
            <a:avLst/>
          </a:prstGeom>
        </p:spPr>
        <p:txBody>
          <a:bodyPr wrap="square">
            <a:spAutoFit/>
          </a:bodyPr>
          <a:lstStyle/>
          <a:p>
            <a:r>
              <a:rPr lang="en-US" dirty="0">
                <a:latin typeface="Arial" panose="020B0604020202020204" pitchFamily="34" charset="0"/>
                <a:cs typeface="Arial" panose="020B0604020202020204" pitchFamily="34" charset="0"/>
              </a:rPr>
              <a:t>Crash simulations done by Honda in LS-DYNA using BEXT meshes for five components connected by spot welds.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IGA shells were used to have realistic model of spot welds.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the future, we can use 5 elements for nugget with 4 extraordinary points with valence 3 and 4 or 8 elements for heat-affected zone.</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4" name="Picture 3" descr="A picture containing blue, toothbrush, holding, colorful&#10;&#10;Description automatically generated">
            <a:extLst>
              <a:ext uri="{FF2B5EF4-FFF2-40B4-BE49-F238E27FC236}">
                <a16:creationId xmlns:a16="http://schemas.microsoft.com/office/drawing/2014/main" id="{ED6C8618-2B60-F544-8780-6DEADFD29048}"/>
              </a:ext>
            </a:extLst>
          </p:cNvPr>
          <p:cNvPicPr>
            <a:picLocks noChangeAspect="1"/>
          </p:cNvPicPr>
          <p:nvPr/>
        </p:nvPicPr>
        <p:blipFill>
          <a:blip r:embed="rId2"/>
          <a:stretch>
            <a:fillRect/>
          </a:stretch>
        </p:blipFill>
        <p:spPr>
          <a:xfrm>
            <a:off x="3204199" y="844086"/>
            <a:ext cx="1943100" cy="5727700"/>
          </a:xfrm>
          <a:prstGeom prst="rect">
            <a:avLst/>
          </a:prstGeom>
        </p:spPr>
      </p:pic>
      <p:pic>
        <p:nvPicPr>
          <p:cNvPr id="11" name="Picture 10" descr="A picture containing indoor, table, different, blue&#10;&#10;Description automatically generated">
            <a:extLst>
              <a:ext uri="{FF2B5EF4-FFF2-40B4-BE49-F238E27FC236}">
                <a16:creationId xmlns:a16="http://schemas.microsoft.com/office/drawing/2014/main" id="{8938F15F-0733-0040-85DF-943EEBC0E1CB}"/>
              </a:ext>
            </a:extLst>
          </p:cNvPr>
          <p:cNvPicPr>
            <a:picLocks noChangeAspect="1"/>
          </p:cNvPicPr>
          <p:nvPr/>
        </p:nvPicPr>
        <p:blipFill>
          <a:blip r:embed="rId3"/>
          <a:stretch>
            <a:fillRect/>
          </a:stretch>
        </p:blipFill>
        <p:spPr>
          <a:xfrm>
            <a:off x="6096000" y="805986"/>
            <a:ext cx="2489200" cy="5765800"/>
          </a:xfrm>
          <a:prstGeom prst="rect">
            <a:avLst/>
          </a:prstGeom>
        </p:spPr>
      </p:pic>
    </p:spTree>
    <p:extLst>
      <p:ext uri="{BB962C8B-B14F-4D97-AF65-F5344CB8AC3E}">
        <p14:creationId xmlns:p14="http://schemas.microsoft.com/office/powerpoint/2010/main" val="2543130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593118" y="256414"/>
            <a:ext cx="10651524" cy="400110"/>
          </a:xfrm>
          <a:prstGeom prst="rect">
            <a:avLst/>
          </a:prstGeom>
        </p:spPr>
        <p:txBody>
          <a:bodyPr wrap="square">
            <a:spAutoFit/>
          </a:bodyPr>
          <a:lstStyle/>
          <a:p>
            <a:pPr algn="ctr"/>
            <a:r>
              <a:rPr lang="en-US" sz="2000" b="1" dirty="0">
                <a:latin typeface="Arial" panose="020B0604020202020204" pitchFamily="34" charset="0"/>
                <a:cs typeface="Arial" panose="020B0604020202020204" pitchFamily="34" charset="0"/>
              </a:rPr>
              <a:t>6. Summary</a:t>
            </a:r>
            <a:endParaRPr lang="en-US" sz="2000" b="1" dirty="0"/>
          </a:p>
        </p:txBody>
      </p:sp>
      <p:sp>
        <p:nvSpPr>
          <p:cNvPr id="2" name="Rectangle 1">
            <a:extLst>
              <a:ext uri="{FF2B5EF4-FFF2-40B4-BE49-F238E27FC236}">
                <a16:creationId xmlns:a16="http://schemas.microsoft.com/office/drawing/2014/main" id="{064DD1BC-B513-3942-8CA3-9BBD6D81A026}"/>
              </a:ext>
            </a:extLst>
          </p:cNvPr>
          <p:cNvSpPr/>
          <p:nvPr/>
        </p:nvSpPr>
        <p:spPr>
          <a:xfrm>
            <a:off x="419596" y="981266"/>
            <a:ext cx="10739253" cy="5632311"/>
          </a:xfrm>
          <a:prstGeom prst="rect">
            <a:avLst/>
          </a:prstGeom>
        </p:spPr>
        <p:txBody>
          <a:bodyPr wrap="square">
            <a:spAutoFit/>
          </a:bodyPr>
          <a:lstStyle/>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Control nets: Two options to get them: (a) Use Rhino version 7 (namely, the new command </a:t>
            </a:r>
            <a:r>
              <a:rPr lang="en-US" dirty="0" err="1">
                <a:latin typeface="Arial" panose="020B0604020202020204" pitchFamily="34" charset="0"/>
                <a:cs typeface="Arial" panose="020B0604020202020204" pitchFamily="34" charset="0"/>
              </a:rPr>
              <a:t>QuadRemesh</a:t>
            </a:r>
            <a:r>
              <a:rPr lang="en-US" dirty="0">
                <a:latin typeface="Arial" panose="020B0604020202020204" pitchFamily="34" charset="0"/>
                <a:cs typeface="Arial" panose="020B0604020202020204" pitchFamily="34" charset="0"/>
              </a:rPr>
              <a:t>) to get a high-quality quad mesh using a NURBS-based CAD geometry as input. Then, we will study various fitting algorithms to minimize the geometric difference between the original NURBS-based CAD geometry that Honda builds using CATIA and the final AST-spline geometry that Honda will use in LS-DYNA to perform simulations (b) Design from scratch a CAD geometry using T-splines in Autodesk Fusion360 and extract the control net.</a:t>
            </a:r>
          </a:p>
          <a:p>
            <a:pPr algn="just"/>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Spline basis functions: Built with in-house code, namely, </a:t>
            </a:r>
            <a:r>
              <a:rPr lang="en-US" dirty="0" err="1">
                <a:latin typeface="Arial" panose="020B0604020202020204" pitchFamily="34" charset="0"/>
                <a:cs typeface="Arial" panose="020B0604020202020204" pitchFamily="34" charset="0"/>
              </a:rPr>
              <a:t>quadtospline.exe</a:t>
            </a:r>
            <a:r>
              <a:rPr lang="en-US" dirty="0">
                <a:latin typeface="Arial" panose="020B0604020202020204" pitchFamily="34" charset="0"/>
                <a:cs typeface="Arial" panose="020B0604020202020204" pitchFamily="34" charset="0"/>
              </a:rPr>
              <a:t> which we will keep developing during this project so that it can take </a:t>
            </a:r>
            <a:r>
              <a:rPr lang="en-US" b="1" dirty="0">
                <a:latin typeface="Arial" panose="020B0604020202020204" pitchFamily="34" charset="0"/>
                <a:cs typeface="Arial" panose="020B0604020202020204" pitchFamily="34" charset="0"/>
              </a:rPr>
              <a:t>any</a:t>
            </a:r>
            <a:r>
              <a:rPr lang="en-US" dirty="0">
                <a:latin typeface="Arial" panose="020B0604020202020204" pitchFamily="34" charset="0"/>
                <a:cs typeface="Arial" panose="020B0604020202020204" pitchFamily="34" charset="0"/>
              </a:rPr>
              <a:t> control net with </a:t>
            </a:r>
            <a:r>
              <a:rPr lang="en-US" b="1" dirty="0">
                <a:latin typeface="Arial" panose="020B0604020202020204" pitchFamily="34" charset="0"/>
                <a:cs typeface="Arial" panose="020B0604020202020204" pitchFamily="34" charset="0"/>
              </a:rPr>
              <a:t>any</a:t>
            </a:r>
            <a:r>
              <a:rPr lang="en-US" dirty="0">
                <a:latin typeface="Arial" panose="020B0604020202020204" pitchFamily="34" charset="0"/>
                <a:cs typeface="Arial" panose="020B0604020202020204" pitchFamily="34" charset="0"/>
              </a:rPr>
              <a:t> configuration of extraordinary points as an input.</a:t>
            </a: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Locking: I will test methods with my in-house code. If I find a good solution, LS-DYNA may be interested in including this method in its software.</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Spot welds: My PhD students and I will build spline meshes for the nugget, heat-affected zone, and remaining geometry so that Honda can define different material properties for these three regions in LS-DYNA and perform simulations in order to compare with the experimental data that Honda has.</a:t>
            </a:r>
          </a:p>
        </p:txBody>
      </p:sp>
    </p:spTree>
    <p:extLst>
      <p:ext uri="{BB962C8B-B14F-4D97-AF65-F5344CB8AC3E}">
        <p14:creationId xmlns:p14="http://schemas.microsoft.com/office/powerpoint/2010/main" val="3939562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593118" y="340495"/>
            <a:ext cx="10651524" cy="400110"/>
          </a:xfrm>
          <a:prstGeom prst="rect">
            <a:avLst/>
          </a:prstGeom>
        </p:spPr>
        <p:txBody>
          <a:bodyPr wrap="square">
            <a:spAutoFit/>
          </a:bodyPr>
          <a:lstStyle/>
          <a:p>
            <a:pPr algn="ctr"/>
            <a:r>
              <a:rPr lang="en-US" sz="2000" b="1" dirty="0">
                <a:latin typeface="Arial" panose="020B0604020202020204" pitchFamily="34" charset="0"/>
                <a:cs typeface="Arial" panose="020B0604020202020204" pitchFamily="34" charset="0"/>
              </a:rPr>
              <a:t>Task 1: Keep improving the </a:t>
            </a:r>
            <a:r>
              <a:rPr lang="en-US" sz="2000" b="1" dirty="0" err="1">
                <a:latin typeface="Arial" panose="020B0604020202020204" pitchFamily="34" charset="0"/>
                <a:cs typeface="Arial" panose="020B0604020202020204" pitchFamily="34" charset="0"/>
              </a:rPr>
              <a:t>quadtospline</a:t>
            </a:r>
            <a:r>
              <a:rPr lang="en-US" sz="2000" b="1" dirty="0">
                <a:latin typeface="Arial" panose="020B0604020202020204" pitchFamily="34" charset="0"/>
                <a:cs typeface="Arial" panose="020B0604020202020204" pitchFamily="34" charset="0"/>
              </a:rPr>
              <a:t> code based on AST-splines</a:t>
            </a:r>
          </a:p>
        </p:txBody>
      </p:sp>
      <p:sp>
        <p:nvSpPr>
          <p:cNvPr id="8" name="Rectangle 7">
            <a:extLst>
              <a:ext uri="{FF2B5EF4-FFF2-40B4-BE49-F238E27FC236}">
                <a16:creationId xmlns:a16="http://schemas.microsoft.com/office/drawing/2014/main" id="{2857B305-C068-9B4A-B99A-30DE12C2C86A}"/>
              </a:ext>
            </a:extLst>
          </p:cNvPr>
          <p:cNvSpPr/>
          <p:nvPr/>
        </p:nvSpPr>
        <p:spPr>
          <a:xfrm>
            <a:off x="3809170" y="4030093"/>
            <a:ext cx="7514897" cy="923330"/>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Control net that has some elements with various extraordinary points (for some elements, the four vertices are extraordinary points).</a:t>
            </a:r>
          </a:p>
          <a:p>
            <a:pPr algn="ctr"/>
            <a:endParaRPr lang="en-US"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2487591-61A9-1641-80D8-2A42836CFCBC}"/>
              </a:ext>
            </a:extLst>
          </p:cNvPr>
          <p:cNvSpPr/>
          <p:nvPr/>
        </p:nvSpPr>
        <p:spPr>
          <a:xfrm>
            <a:off x="4056993" y="5162360"/>
            <a:ext cx="6978869" cy="923330"/>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We will perform global refinement and compute the convergence rates for the Poisson and biharmonic equation to verify that our spline spaces have optimal approximation properties.</a:t>
            </a:r>
            <a:endParaRPr lang="en-US" dirty="0"/>
          </a:p>
        </p:txBody>
      </p:sp>
      <p:pic>
        <p:nvPicPr>
          <p:cNvPr id="11" name="Picture 10">
            <a:extLst>
              <a:ext uri="{FF2B5EF4-FFF2-40B4-BE49-F238E27FC236}">
                <a16:creationId xmlns:a16="http://schemas.microsoft.com/office/drawing/2014/main" id="{C8FE0DCB-79EA-504A-AD19-37DC322663C9}"/>
              </a:ext>
            </a:extLst>
          </p:cNvPr>
          <p:cNvPicPr>
            <a:picLocks noChangeAspect="1"/>
          </p:cNvPicPr>
          <p:nvPr/>
        </p:nvPicPr>
        <p:blipFill>
          <a:blip r:embed="rId2"/>
          <a:stretch>
            <a:fillRect/>
          </a:stretch>
        </p:blipFill>
        <p:spPr>
          <a:xfrm>
            <a:off x="289875" y="3697410"/>
            <a:ext cx="3535895" cy="2873561"/>
          </a:xfrm>
          <a:prstGeom prst="rect">
            <a:avLst/>
          </a:prstGeom>
        </p:spPr>
      </p:pic>
      <p:sp>
        <p:nvSpPr>
          <p:cNvPr id="2" name="Rectangle 1">
            <a:extLst>
              <a:ext uri="{FF2B5EF4-FFF2-40B4-BE49-F238E27FC236}">
                <a16:creationId xmlns:a16="http://schemas.microsoft.com/office/drawing/2014/main" id="{8610545D-2091-5B43-B35D-55CA604D6585}"/>
              </a:ext>
            </a:extLst>
          </p:cNvPr>
          <p:cNvSpPr/>
          <p:nvPr/>
        </p:nvSpPr>
        <p:spPr>
          <a:xfrm>
            <a:off x="345410" y="1123957"/>
            <a:ext cx="11005764" cy="2585323"/>
          </a:xfrm>
          <a:prstGeom prst="rect">
            <a:avLst/>
          </a:prstGeom>
        </p:spPr>
        <p:txBody>
          <a:bodyPr wrap="square">
            <a:spAutoFit/>
          </a:bodyPr>
          <a:lstStyle/>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The valence of a vertex is the number of edges that emanate from that vertex.</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Extraordinary points are either interior vertices with a valence greater than 4 that are not T-junctions or boundary vertices with a valence greater than 3. Extraordinary points are </a:t>
            </a:r>
            <a:r>
              <a:rPr lang="en-US" b="1" dirty="0">
                <a:latin typeface="Arial" panose="020B0604020202020204" pitchFamily="34" charset="0"/>
                <a:cs typeface="Arial" panose="020B0604020202020204" pitchFamily="34" charset="0"/>
              </a:rPr>
              <a:t>necessary</a:t>
            </a:r>
            <a:r>
              <a:rPr lang="en-US" dirty="0">
                <a:latin typeface="Arial" panose="020B0604020202020204" pitchFamily="34" charset="0"/>
                <a:cs typeface="Arial" panose="020B0604020202020204" pitchFamily="34" charset="0"/>
              </a:rPr>
              <a:t> to build spline geometries with arbitrary topology.</a:t>
            </a:r>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dirty="0">
                <a:latin typeface="Arial" panose="020B0604020202020204" pitchFamily="34" charset="0"/>
                <a:cs typeface="Arial" panose="020B0604020202020204" pitchFamily="34" charset="0"/>
              </a:rPr>
              <a:t>Until now, extraordinary points needed to be 3 rings apart from each other in AST-splines. We eliminated this requirement  two months ago. This is a significant improvement !!</a:t>
            </a:r>
            <a:endParaRPr lang="en-US" dirty="0"/>
          </a:p>
          <a:p>
            <a:pPr marL="342900" indent="-342900" algn="just">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241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593118" y="253996"/>
            <a:ext cx="10651524" cy="400110"/>
          </a:xfrm>
          <a:prstGeom prst="rect">
            <a:avLst/>
          </a:prstGeom>
        </p:spPr>
        <p:txBody>
          <a:bodyPr wrap="square">
            <a:spAutoFit/>
          </a:bodyPr>
          <a:lstStyle/>
          <a:p>
            <a:pPr algn="ctr"/>
            <a:r>
              <a:rPr lang="en-US" sz="2000" u="sng" dirty="0">
                <a:latin typeface="Arial" panose="020B0604020202020204" pitchFamily="34" charset="0"/>
                <a:cs typeface="Arial" panose="020B0604020202020204" pitchFamily="34" charset="0"/>
              </a:rPr>
              <a:t>Convergence rates for AST-splines with various extraordinary points per element</a:t>
            </a:r>
            <a:endParaRPr lang="en-US" sz="2000" u="sng" dirty="0"/>
          </a:p>
        </p:txBody>
      </p:sp>
      <p:sp>
        <p:nvSpPr>
          <p:cNvPr id="8" name="Rectangle 7">
            <a:extLst>
              <a:ext uri="{FF2B5EF4-FFF2-40B4-BE49-F238E27FC236}">
                <a16:creationId xmlns:a16="http://schemas.microsoft.com/office/drawing/2014/main" id="{2857B305-C068-9B4A-B99A-30DE12C2C86A}"/>
              </a:ext>
            </a:extLst>
          </p:cNvPr>
          <p:cNvSpPr/>
          <p:nvPr/>
        </p:nvSpPr>
        <p:spPr>
          <a:xfrm>
            <a:off x="3950518" y="810331"/>
            <a:ext cx="3936723" cy="369332"/>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Poisson equation</a:t>
            </a:r>
            <a:endParaRPr lang="en-US" dirty="0"/>
          </a:p>
        </p:txBody>
      </p:sp>
      <p:sp>
        <p:nvSpPr>
          <p:cNvPr id="9" name="Rectangle 8">
            <a:extLst>
              <a:ext uri="{FF2B5EF4-FFF2-40B4-BE49-F238E27FC236}">
                <a16:creationId xmlns:a16="http://schemas.microsoft.com/office/drawing/2014/main" id="{02487591-61A9-1641-80D8-2A42836CFCBC}"/>
              </a:ext>
            </a:extLst>
          </p:cNvPr>
          <p:cNvSpPr/>
          <p:nvPr/>
        </p:nvSpPr>
        <p:spPr>
          <a:xfrm>
            <a:off x="2963795" y="6024266"/>
            <a:ext cx="5910167" cy="369332"/>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The convergence rates in all norms are optimal !!</a:t>
            </a:r>
            <a:endParaRPr lang="en-US" dirty="0"/>
          </a:p>
        </p:txBody>
      </p:sp>
      <p:pic>
        <p:nvPicPr>
          <p:cNvPr id="4" name="Picture 3">
            <a:extLst>
              <a:ext uri="{FF2B5EF4-FFF2-40B4-BE49-F238E27FC236}">
                <a16:creationId xmlns:a16="http://schemas.microsoft.com/office/drawing/2014/main" id="{01EE2986-822E-0B41-A577-397CB71526F1}"/>
              </a:ext>
            </a:extLst>
          </p:cNvPr>
          <p:cNvPicPr>
            <a:picLocks noChangeAspect="1"/>
          </p:cNvPicPr>
          <p:nvPr/>
        </p:nvPicPr>
        <p:blipFill>
          <a:blip r:embed="rId2"/>
          <a:stretch>
            <a:fillRect/>
          </a:stretch>
        </p:blipFill>
        <p:spPr>
          <a:xfrm>
            <a:off x="111213" y="1625594"/>
            <a:ext cx="5654918" cy="3765510"/>
          </a:xfrm>
          <a:prstGeom prst="rect">
            <a:avLst/>
          </a:prstGeom>
        </p:spPr>
      </p:pic>
      <p:pic>
        <p:nvPicPr>
          <p:cNvPr id="6" name="Picture 5">
            <a:extLst>
              <a:ext uri="{FF2B5EF4-FFF2-40B4-BE49-F238E27FC236}">
                <a16:creationId xmlns:a16="http://schemas.microsoft.com/office/drawing/2014/main" id="{CC1DC146-6385-404F-8346-5AB954448C2B}"/>
              </a:ext>
            </a:extLst>
          </p:cNvPr>
          <p:cNvPicPr>
            <a:picLocks noChangeAspect="1"/>
          </p:cNvPicPr>
          <p:nvPr/>
        </p:nvPicPr>
        <p:blipFill>
          <a:blip r:embed="rId3"/>
          <a:stretch>
            <a:fillRect/>
          </a:stretch>
        </p:blipFill>
        <p:spPr>
          <a:xfrm>
            <a:off x="6182976" y="1625594"/>
            <a:ext cx="5910168" cy="3935477"/>
          </a:xfrm>
          <a:prstGeom prst="rect">
            <a:avLst/>
          </a:prstGeom>
        </p:spPr>
      </p:pic>
    </p:spTree>
    <p:extLst>
      <p:ext uri="{BB962C8B-B14F-4D97-AF65-F5344CB8AC3E}">
        <p14:creationId xmlns:p14="http://schemas.microsoft.com/office/powerpoint/2010/main" val="166726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593118" y="253996"/>
            <a:ext cx="10651524" cy="400110"/>
          </a:xfrm>
          <a:prstGeom prst="rect">
            <a:avLst/>
          </a:prstGeom>
        </p:spPr>
        <p:txBody>
          <a:bodyPr wrap="square">
            <a:spAutoFit/>
          </a:bodyPr>
          <a:lstStyle/>
          <a:p>
            <a:pPr algn="ctr"/>
            <a:r>
              <a:rPr lang="en-US" sz="2000" u="sng" dirty="0">
                <a:latin typeface="Arial" panose="020B0604020202020204" pitchFamily="34" charset="0"/>
                <a:cs typeface="Arial" panose="020B0604020202020204" pitchFamily="34" charset="0"/>
              </a:rPr>
              <a:t>Convergence rates for AST-splines with various extraordinary points per element</a:t>
            </a:r>
            <a:endParaRPr lang="en-US" sz="2000" u="sng" dirty="0"/>
          </a:p>
        </p:txBody>
      </p:sp>
      <p:sp>
        <p:nvSpPr>
          <p:cNvPr id="8" name="Rectangle 7">
            <a:extLst>
              <a:ext uri="{FF2B5EF4-FFF2-40B4-BE49-F238E27FC236}">
                <a16:creationId xmlns:a16="http://schemas.microsoft.com/office/drawing/2014/main" id="{2857B305-C068-9B4A-B99A-30DE12C2C86A}"/>
              </a:ext>
            </a:extLst>
          </p:cNvPr>
          <p:cNvSpPr/>
          <p:nvPr/>
        </p:nvSpPr>
        <p:spPr>
          <a:xfrm>
            <a:off x="3950518" y="810331"/>
            <a:ext cx="3936723" cy="369332"/>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Biharmonic equation</a:t>
            </a:r>
            <a:endParaRPr lang="en-US" dirty="0"/>
          </a:p>
        </p:txBody>
      </p:sp>
      <p:sp>
        <p:nvSpPr>
          <p:cNvPr id="9" name="Rectangle 8">
            <a:extLst>
              <a:ext uri="{FF2B5EF4-FFF2-40B4-BE49-F238E27FC236}">
                <a16:creationId xmlns:a16="http://schemas.microsoft.com/office/drawing/2014/main" id="{02487591-61A9-1641-80D8-2A42836CFCBC}"/>
              </a:ext>
            </a:extLst>
          </p:cNvPr>
          <p:cNvSpPr/>
          <p:nvPr/>
        </p:nvSpPr>
        <p:spPr>
          <a:xfrm>
            <a:off x="2963795" y="5371337"/>
            <a:ext cx="5910167" cy="369332"/>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The convergence rates in all norms are optimal !!</a:t>
            </a:r>
            <a:endParaRPr lang="en-US" dirty="0"/>
          </a:p>
        </p:txBody>
      </p:sp>
      <p:sp>
        <p:nvSpPr>
          <p:cNvPr id="2" name="Rectangle 1">
            <a:extLst>
              <a:ext uri="{FF2B5EF4-FFF2-40B4-BE49-F238E27FC236}">
                <a16:creationId xmlns:a16="http://schemas.microsoft.com/office/drawing/2014/main" id="{FBB44532-AC1F-4042-B2DA-F38D66125B38}"/>
              </a:ext>
            </a:extLst>
          </p:cNvPr>
          <p:cNvSpPr/>
          <p:nvPr/>
        </p:nvSpPr>
        <p:spPr>
          <a:xfrm>
            <a:off x="164215" y="5946355"/>
            <a:ext cx="11377001" cy="646331"/>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We have also mathematically proven linear independence and non-negative partition of unity, so it is time to build some complex geometries !!</a:t>
            </a:r>
            <a:endParaRPr lang="en-US" dirty="0"/>
          </a:p>
        </p:txBody>
      </p:sp>
      <p:pic>
        <p:nvPicPr>
          <p:cNvPr id="7" name="Picture 6">
            <a:extLst>
              <a:ext uri="{FF2B5EF4-FFF2-40B4-BE49-F238E27FC236}">
                <a16:creationId xmlns:a16="http://schemas.microsoft.com/office/drawing/2014/main" id="{213FFB77-5AF1-EE4A-AE30-6419C3A0A3C9}"/>
              </a:ext>
            </a:extLst>
          </p:cNvPr>
          <p:cNvPicPr>
            <a:picLocks noChangeAspect="1"/>
          </p:cNvPicPr>
          <p:nvPr/>
        </p:nvPicPr>
        <p:blipFill>
          <a:blip r:embed="rId2"/>
          <a:stretch>
            <a:fillRect/>
          </a:stretch>
        </p:blipFill>
        <p:spPr>
          <a:xfrm>
            <a:off x="164215" y="1375250"/>
            <a:ext cx="5397500" cy="3594100"/>
          </a:xfrm>
          <a:prstGeom prst="rect">
            <a:avLst/>
          </a:prstGeom>
        </p:spPr>
      </p:pic>
      <p:pic>
        <p:nvPicPr>
          <p:cNvPr id="11" name="Picture 10">
            <a:extLst>
              <a:ext uri="{FF2B5EF4-FFF2-40B4-BE49-F238E27FC236}">
                <a16:creationId xmlns:a16="http://schemas.microsoft.com/office/drawing/2014/main" id="{C7C39D03-4613-5045-BE46-0073C5249DA0}"/>
              </a:ext>
            </a:extLst>
          </p:cNvPr>
          <p:cNvPicPr>
            <a:picLocks noChangeAspect="1"/>
          </p:cNvPicPr>
          <p:nvPr/>
        </p:nvPicPr>
        <p:blipFill>
          <a:blip r:embed="rId3"/>
          <a:stretch>
            <a:fillRect/>
          </a:stretch>
        </p:blipFill>
        <p:spPr>
          <a:xfrm>
            <a:off x="5797997" y="1385349"/>
            <a:ext cx="5397500" cy="3594100"/>
          </a:xfrm>
          <a:prstGeom prst="rect">
            <a:avLst/>
          </a:prstGeom>
        </p:spPr>
      </p:pic>
    </p:spTree>
    <p:extLst>
      <p:ext uri="{BB962C8B-B14F-4D97-AF65-F5344CB8AC3E}">
        <p14:creationId xmlns:p14="http://schemas.microsoft.com/office/powerpoint/2010/main" val="2875427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1853512" y="389923"/>
            <a:ext cx="8649730" cy="400110"/>
          </a:xfrm>
          <a:prstGeom prst="rect">
            <a:avLst/>
          </a:prstGeom>
        </p:spPr>
        <p:txBody>
          <a:bodyPr wrap="square">
            <a:spAutoFit/>
          </a:bodyPr>
          <a:lstStyle/>
          <a:p>
            <a:pPr algn="ctr"/>
            <a:r>
              <a:rPr lang="en-US" sz="2000" u="sng" dirty="0">
                <a:latin typeface="Arial" panose="020B0604020202020204" pitchFamily="34" charset="0"/>
                <a:cs typeface="Arial" panose="020B0604020202020204" pitchFamily="34" charset="0"/>
              </a:rPr>
              <a:t>B-pillar designed using T-splines in Autodesk Fusion360</a:t>
            </a:r>
            <a:endParaRPr lang="en-US" sz="2000" u="sng" dirty="0"/>
          </a:p>
        </p:txBody>
      </p:sp>
      <p:pic>
        <p:nvPicPr>
          <p:cNvPr id="4" name="Picture 3">
            <a:extLst>
              <a:ext uri="{FF2B5EF4-FFF2-40B4-BE49-F238E27FC236}">
                <a16:creationId xmlns:a16="http://schemas.microsoft.com/office/drawing/2014/main" id="{BBC67678-0D12-4141-A66F-DA3F8DD83542}"/>
              </a:ext>
            </a:extLst>
          </p:cNvPr>
          <p:cNvPicPr>
            <a:picLocks noChangeAspect="1"/>
          </p:cNvPicPr>
          <p:nvPr/>
        </p:nvPicPr>
        <p:blipFill rotWithShape="1">
          <a:blip r:embed="rId2"/>
          <a:srcRect b="25258"/>
          <a:stretch/>
        </p:blipFill>
        <p:spPr>
          <a:xfrm>
            <a:off x="5515231" y="1371602"/>
            <a:ext cx="6392563" cy="3583460"/>
          </a:xfrm>
          <a:prstGeom prst="rect">
            <a:avLst/>
          </a:prstGeom>
        </p:spPr>
      </p:pic>
      <p:sp>
        <p:nvSpPr>
          <p:cNvPr id="10" name="Rectangle 9">
            <a:extLst>
              <a:ext uri="{FF2B5EF4-FFF2-40B4-BE49-F238E27FC236}">
                <a16:creationId xmlns:a16="http://schemas.microsoft.com/office/drawing/2014/main" id="{2CBEB717-419D-314D-AFFA-C47FE434B66C}"/>
              </a:ext>
            </a:extLst>
          </p:cNvPr>
          <p:cNvSpPr/>
          <p:nvPr/>
        </p:nvSpPr>
        <p:spPr>
          <a:xfrm>
            <a:off x="691979" y="5586974"/>
            <a:ext cx="10663881" cy="923330"/>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On October 10, 2019, Kenji mentioned that there were big differences between CAD and BEXT geometries. These differences disappear when the geometry is designed in Autodesk Fusion360 using T-splines and automatically transferred into a BEXT file to use it in LS-DYNA.</a:t>
            </a:r>
            <a:endParaRPr lang="en-US" dirty="0"/>
          </a:p>
        </p:txBody>
      </p:sp>
      <p:pic>
        <p:nvPicPr>
          <p:cNvPr id="12" name="Picture 11" descr="A close up of a logo&#10;&#10;Description automatically generated">
            <a:extLst>
              <a:ext uri="{FF2B5EF4-FFF2-40B4-BE49-F238E27FC236}">
                <a16:creationId xmlns:a16="http://schemas.microsoft.com/office/drawing/2014/main" id="{0C72821C-591B-8147-BD67-649CF895FBFA}"/>
              </a:ext>
            </a:extLst>
          </p:cNvPr>
          <p:cNvPicPr>
            <a:picLocks noChangeAspect="1"/>
          </p:cNvPicPr>
          <p:nvPr/>
        </p:nvPicPr>
        <p:blipFill>
          <a:blip r:embed="rId3"/>
          <a:stretch>
            <a:fillRect/>
          </a:stretch>
        </p:blipFill>
        <p:spPr>
          <a:xfrm>
            <a:off x="49428" y="992585"/>
            <a:ext cx="5031060" cy="4341501"/>
          </a:xfrm>
          <a:prstGeom prst="rect">
            <a:avLst/>
          </a:prstGeom>
        </p:spPr>
      </p:pic>
    </p:spTree>
    <p:extLst>
      <p:ext uri="{BB962C8B-B14F-4D97-AF65-F5344CB8AC3E}">
        <p14:creationId xmlns:p14="http://schemas.microsoft.com/office/powerpoint/2010/main" val="3419993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1853512" y="389923"/>
            <a:ext cx="8649730" cy="400110"/>
          </a:xfrm>
          <a:prstGeom prst="rect">
            <a:avLst/>
          </a:prstGeom>
        </p:spPr>
        <p:txBody>
          <a:bodyPr wrap="square">
            <a:spAutoFit/>
          </a:bodyPr>
          <a:lstStyle/>
          <a:p>
            <a:pPr algn="ctr"/>
            <a:r>
              <a:rPr lang="en-US" sz="2000" u="sng" dirty="0">
                <a:latin typeface="Arial" panose="020B0604020202020204" pitchFamily="34" charset="0"/>
                <a:cs typeface="Arial" panose="020B0604020202020204" pitchFamily="34" charset="0"/>
              </a:rPr>
              <a:t>B-pillar designed using T-splines in Autodesk Fusion360</a:t>
            </a:r>
            <a:endParaRPr lang="en-US" sz="2000" u="sng" dirty="0"/>
          </a:p>
        </p:txBody>
      </p:sp>
      <p:pic>
        <p:nvPicPr>
          <p:cNvPr id="5" name="Picture 4" descr="A close up of a knife&#10;&#10;Description automatically generated">
            <a:extLst>
              <a:ext uri="{FF2B5EF4-FFF2-40B4-BE49-F238E27FC236}">
                <a16:creationId xmlns:a16="http://schemas.microsoft.com/office/drawing/2014/main" id="{23D417F2-104E-814A-BE1E-1DF90B3D0E46}"/>
              </a:ext>
            </a:extLst>
          </p:cNvPr>
          <p:cNvPicPr>
            <a:picLocks noChangeAspect="1"/>
          </p:cNvPicPr>
          <p:nvPr/>
        </p:nvPicPr>
        <p:blipFill>
          <a:blip r:embed="rId2"/>
          <a:stretch>
            <a:fillRect/>
          </a:stretch>
        </p:blipFill>
        <p:spPr>
          <a:xfrm>
            <a:off x="160631" y="739349"/>
            <a:ext cx="2829702" cy="6093153"/>
          </a:xfrm>
          <a:prstGeom prst="rect">
            <a:avLst/>
          </a:prstGeom>
        </p:spPr>
      </p:pic>
      <p:pic>
        <p:nvPicPr>
          <p:cNvPr id="7" name="Picture 6" descr="A close up of a guitar&#10;&#10;Description automatically generated">
            <a:extLst>
              <a:ext uri="{FF2B5EF4-FFF2-40B4-BE49-F238E27FC236}">
                <a16:creationId xmlns:a16="http://schemas.microsoft.com/office/drawing/2014/main" id="{34AC46E1-87CA-BB40-9064-BE172157FE48}"/>
              </a:ext>
            </a:extLst>
          </p:cNvPr>
          <p:cNvPicPr>
            <a:picLocks noChangeAspect="1"/>
          </p:cNvPicPr>
          <p:nvPr/>
        </p:nvPicPr>
        <p:blipFill>
          <a:blip r:embed="rId3"/>
          <a:stretch>
            <a:fillRect/>
          </a:stretch>
        </p:blipFill>
        <p:spPr>
          <a:xfrm>
            <a:off x="6134475" y="839227"/>
            <a:ext cx="2721033" cy="5922248"/>
          </a:xfrm>
          <a:prstGeom prst="rect">
            <a:avLst/>
          </a:prstGeom>
        </p:spPr>
      </p:pic>
      <p:sp>
        <p:nvSpPr>
          <p:cNvPr id="8" name="Rectangle 7">
            <a:extLst>
              <a:ext uri="{FF2B5EF4-FFF2-40B4-BE49-F238E27FC236}">
                <a16:creationId xmlns:a16="http://schemas.microsoft.com/office/drawing/2014/main" id="{2857B305-C068-9B4A-B99A-30DE12C2C86A}"/>
              </a:ext>
            </a:extLst>
          </p:cNvPr>
          <p:cNvSpPr/>
          <p:nvPr/>
        </p:nvSpPr>
        <p:spPr>
          <a:xfrm>
            <a:off x="2192228" y="2828836"/>
            <a:ext cx="2203622" cy="923330"/>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T-spline surface designed from scratch</a:t>
            </a:r>
            <a:endParaRPr lang="en-US" dirty="0"/>
          </a:p>
        </p:txBody>
      </p:sp>
      <p:sp>
        <p:nvSpPr>
          <p:cNvPr id="9" name="Rectangle 8">
            <a:extLst>
              <a:ext uri="{FF2B5EF4-FFF2-40B4-BE49-F238E27FC236}">
                <a16:creationId xmlns:a16="http://schemas.microsoft.com/office/drawing/2014/main" id="{02487591-61A9-1641-80D8-2A42836CFCBC}"/>
              </a:ext>
            </a:extLst>
          </p:cNvPr>
          <p:cNvSpPr/>
          <p:nvPr/>
        </p:nvSpPr>
        <p:spPr>
          <a:xfrm>
            <a:off x="8509486" y="1878179"/>
            <a:ext cx="2420823" cy="1754326"/>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T-spline surface including face boundaries to see the extraordinary points (vertices with valence 3, 5, and 6).</a:t>
            </a:r>
            <a:endParaRPr lang="en-US" dirty="0"/>
          </a:p>
        </p:txBody>
      </p:sp>
      <p:sp>
        <p:nvSpPr>
          <p:cNvPr id="2" name="Rectangle 1">
            <a:extLst>
              <a:ext uri="{FF2B5EF4-FFF2-40B4-BE49-F238E27FC236}">
                <a16:creationId xmlns:a16="http://schemas.microsoft.com/office/drawing/2014/main" id="{E841E34B-0F13-7D44-A185-A8DDC52585EC}"/>
              </a:ext>
            </a:extLst>
          </p:cNvPr>
          <p:cNvSpPr/>
          <p:nvPr/>
        </p:nvSpPr>
        <p:spPr>
          <a:xfrm>
            <a:off x="8428405" y="4535985"/>
            <a:ext cx="292900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Only 3507 control points !!!</a:t>
            </a:r>
            <a:endParaRPr lang="en-US" dirty="0"/>
          </a:p>
        </p:txBody>
      </p:sp>
    </p:spTree>
    <p:extLst>
      <p:ext uri="{BB962C8B-B14F-4D97-AF65-F5344CB8AC3E}">
        <p14:creationId xmlns:p14="http://schemas.microsoft.com/office/powerpoint/2010/main" val="595693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1853512" y="235547"/>
            <a:ext cx="8649730" cy="400110"/>
          </a:xfrm>
          <a:prstGeom prst="rect">
            <a:avLst/>
          </a:prstGeom>
        </p:spPr>
        <p:txBody>
          <a:bodyPr wrap="square">
            <a:spAutoFit/>
          </a:bodyPr>
          <a:lstStyle/>
          <a:p>
            <a:pPr algn="ctr"/>
            <a:r>
              <a:rPr lang="en-US" sz="2000" u="sng" dirty="0">
                <a:latin typeface="Arial" panose="020B0604020202020204" pitchFamily="34" charset="0"/>
                <a:cs typeface="Arial" panose="020B0604020202020204" pitchFamily="34" charset="0"/>
              </a:rPr>
              <a:t>B-pillar designed using T-splines in Autodesk Fusion360</a:t>
            </a:r>
            <a:endParaRPr lang="en-US" sz="2000" u="sng" dirty="0"/>
          </a:p>
        </p:txBody>
      </p:sp>
      <p:sp>
        <p:nvSpPr>
          <p:cNvPr id="8" name="Rectangle 7">
            <a:extLst>
              <a:ext uri="{FF2B5EF4-FFF2-40B4-BE49-F238E27FC236}">
                <a16:creationId xmlns:a16="http://schemas.microsoft.com/office/drawing/2014/main" id="{2857B305-C068-9B4A-B99A-30DE12C2C86A}"/>
              </a:ext>
            </a:extLst>
          </p:cNvPr>
          <p:cNvSpPr/>
          <p:nvPr/>
        </p:nvSpPr>
        <p:spPr>
          <a:xfrm>
            <a:off x="0" y="3632505"/>
            <a:ext cx="1457046" cy="646331"/>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BEXT geometry</a:t>
            </a:r>
            <a:endParaRPr lang="en-US" dirty="0"/>
          </a:p>
        </p:txBody>
      </p:sp>
      <p:sp>
        <p:nvSpPr>
          <p:cNvPr id="9" name="Rectangle 8">
            <a:extLst>
              <a:ext uri="{FF2B5EF4-FFF2-40B4-BE49-F238E27FC236}">
                <a16:creationId xmlns:a16="http://schemas.microsoft.com/office/drawing/2014/main" id="{02487591-61A9-1641-80D8-2A42836CFCBC}"/>
              </a:ext>
            </a:extLst>
          </p:cNvPr>
          <p:cNvSpPr/>
          <p:nvPr/>
        </p:nvSpPr>
        <p:spPr>
          <a:xfrm>
            <a:off x="8509486" y="1258070"/>
            <a:ext cx="2420823" cy="1200329"/>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The zoom-in region shows faces with various extraordinary points !!</a:t>
            </a:r>
          </a:p>
        </p:txBody>
      </p:sp>
      <p:sp>
        <p:nvSpPr>
          <p:cNvPr id="2" name="Rectangle 1">
            <a:extLst>
              <a:ext uri="{FF2B5EF4-FFF2-40B4-BE49-F238E27FC236}">
                <a16:creationId xmlns:a16="http://schemas.microsoft.com/office/drawing/2014/main" id="{E841E34B-0F13-7D44-A185-A8DDC52585EC}"/>
              </a:ext>
            </a:extLst>
          </p:cNvPr>
          <p:cNvSpPr/>
          <p:nvPr/>
        </p:nvSpPr>
        <p:spPr>
          <a:xfrm>
            <a:off x="8428405" y="5439870"/>
            <a:ext cx="292900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Only 3507 control points !!</a:t>
            </a:r>
            <a:endParaRPr lang="en-US" dirty="0"/>
          </a:p>
        </p:txBody>
      </p:sp>
      <p:pic>
        <p:nvPicPr>
          <p:cNvPr id="6" name="Picture 5" descr="A picture containing clock, tower, large, light&#10;&#10;Description automatically generated">
            <a:extLst>
              <a:ext uri="{FF2B5EF4-FFF2-40B4-BE49-F238E27FC236}">
                <a16:creationId xmlns:a16="http://schemas.microsoft.com/office/drawing/2014/main" id="{01BFA1B8-EDF2-B541-BBB2-322C246C8230}"/>
              </a:ext>
            </a:extLst>
          </p:cNvPr>
          <p:cNvPicPr>
            <a:picLocks noChangeAspect="1"/>
          </p:cNvPicPr>
          <p:nvPr/>
        </p:nvPicPr>
        <p:blipFill>
          <a:blip r:embed="rId2"/>
          <a:stretch>
            <a:fillRect/>
          </a:stretch>
        </p:blipFill>
        <p:spPr>
          <a:xfrm>
            <a:off x="1457046" y="619070"/>
            <a:ext cx="2058050" cy="6227056"/>
          </a:xfrm>
          <a:prstGeom prst="rect">
            <a:avLst/>
          </a:prstGeom>
        </p:spPr>
      </p:pic>
      <p:pic>
        <p:nvPicPr>
          <p:cNvPr id="11" name="Picture 10" descr="A picture containing building&#10;&#10;Description automatically generated">
            <a:extLst>
              <a:ext uri="{FF2B5EF4-FFF2-40B4-BE49-F238E27FC236}">
                <a16:creationId xmlns:a16="http://schemas.microsoft.com/office/drawing/2014/main" id="{ED3D8DCD-1C00-144F-9B45-90DB11A004CE}"/>
              </a:ext>
            </a:extLst>
          </p:cNvPr>
          <p:cNvPicPr>
            <a:picLocks noChangeAspect="1"/>
          </p:cNvPicPr>
          <p:nvPr/>
        </p:nvPicPr>
        <p:blipFill>
          <a:blip r:embed="rId3"/>
          <a:stretch>
            <a:fillRect/>
          </a:stretch>
        </p:blipFill>
        <p:spPr>
          <a:xfrm>
            <a:off x="4331246" y="1168374"/>
            <a:ext cx="3694262" cy="4928262"/>
          </a:xfrm>
          <a:prstGeom prst="rect">
            <a:avLst/>
          </a:prstGeom>
        </p:spPr>
      </p:pic>
      <p:cxnSp>
        <p:nvCxnSpPr>
          <p:cNvPr id="14" name="Straight Connector 13">
            <a:extLst>
              <a:ext uri="{FF2B5EF4-FFF2-40B4-BE49-F238E27FC236}">
                <a16:creationId xmlns:a16="http://schemas.microsoft.com/office/drawing/2014/main" id="{951156E9-9F6E-0B42-B25F-26D59C67170C}"/>
              </a:ext>
            </a:extLst>
          </p:cNvPr>
          <p:cNvCxnSpPr>
            <a:cxnSpLocks/>
          </p:cNvCxnSpPr>
          <p:nvPr/>
        </p:nvCxnSpPr>
        <p:spPr>
          <a:xfrm flipH="1">
            <a:off x="2186152" y="1168374"/>
            <a:ext cx="2145095" cy="2260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3413ABD-C859-914C-91EC-3A3F1C480446}"/>
              </a:ext>
            </a:extLst>
          </p:cNvPr>
          <p:cNvCxnSpPr>
            <a:cxnSpLocks/>
          </p:cNvCxnSpPr>
          <p:nvPr/>
        </p:nvCxnSpPr>
        <p:spPr>
          <a:xfrm flipH="1" flipV="1">
            <a:off x="2186152" y="4278836"/>
            <a:ext cx="2145093" cy="1817800"/>
          </a:xfrm>
          <a:prstGeom prst="line">
            <a:avLst/>
          </a:prstGeom>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572E1BC-6214-8B4B-9553-3CA24DC8D695}"/>
              </a:ext>
            </a:extLst>
          </p:cNvPr>
          <p:cNvSpPr/>
          <p:nvPr/>
        </p:nvSpPr>
        <p:spPr>
          <a:xfrm>
            <a:off x="8351573" y="3158071"/>
            <a:ext cx="3556648" cy="1477328"/>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BEXT geometry is obtained</a:t>
            </a:r>
          </a:p>
          <a:p>
            <a:r>
              <a:rPr lang="en-US" dirty="0">
                <a:latin typeface="Arial" panose="020B0604020202020204" pitchFamily="34" charset="0"/>
                <a:cs typeface="Arial" panose="020B0604020202020204" pitchFamily="34" charset="0"/>
              </a:rPr>
              <a:t>using our in-house code </a:t>
            </a:r>
            <a:r>
              <a:rPr lang="en-US" dirty="0" err="1">
                <a:latin typeface="Arial" panose="020B0604020202020204" pitchFamily="34" charset="0"/>
                <a:cs typeface="Arial" panose="020B0604020202020204" pitchFamily="34" charset="0"/>
              </a:rPr>
              <a:t>quadtospline.exe</a:t>
            </a:r>
            <a:r>
              <a:rPr lang="en-US" dirty="0">
                <a:latin typeface="Arial" panose="020B0604020202020204" pitchFamily="34" charset="0"/>
                <a:cs typeface="Arial" panose="020B0604020202020204" pitchFamily="34" charset="0"/>
              </a:rPr>
              <a:t> using the control net as input. This is automatic, it takes 30 seconds !!</a:t>
            </a:r>
            <a:endParaRPr lang="en-US" dirty="0"/>
          </a:p>
        </p:txBody>
      </p:sp>
    </p:spTree>
    <p:extLst>
      <p:ext uri="{BB962C8B-B14F-4D97-AF65-F5344CB8AC3E}">
        <p14:creationId xmlns:p14="http://schemas.microsoft.com/office/powerpoint/2010/main" val="75939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1853512" y="259296"/>
            <a:ext cx="8649730" cy="400110"/>
          </a:xfrm>
          <a:prstGeom prst="rect">
            <a:avLst/>
          </a:prstGeom>
        </p:spPr>
        <p:txBody>
          <a:bodyPr wrap="square">
            <a:spAutoFit/>
          </a:bodyPr>
          <a:lstStyle/>
          <a:p>
            <a:pPr algn="ctr"/>
            <a:r>
              <a:rPr lang="en-US" sz="2000" u="sng" dirty="0">
                <a:latin typeface="Arial" panose="020B0604020202020204" pitchFamily="34" charset="0"/>
                <a:cs typeface="Arial" panose="020B0604020202020204" pitchFamily="34" charset="0"/>
              </a:rPr>
              <a:t>Side outer panel designed using T-splines in Autodesk Fusion360</a:t>
            </a:r>
            <a:endParaRPr lang="en-US" sz="2000" u="sng" dirty="0"/>
          </a:p>
        </p:txBody>
      </p:sp>
      <p:sp>
        <p:nvSpPr>
          <p:cNvPr id="8" name="Rectangle 7">
            <a:extLst>
              <a:ext uri="{FF2B5EF4-FFF2-40B4-BE49-F238E27FC236}">
                <a16:creationId xmlns:a16="http://schemas.microsoft.com/office/drawing/2014/main" id="{2857B305-C068-9B4A-B99A-30DE12C2C86A}"/>
              </a:ext>
            </a:extLst>
          </p:cNvPr>
          <p:cNvSpPr/>
          <p:nvPr/>
        </p:nvSpPr>
        <p:spPr>
          <a:xfrm>
            <a:off x="8799455" y="2406861"/>
            <a:ext cx="2203622" cy="2862322"/>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On January 15, 2020, Kenji asked to find a way to build boundary-fitted IGA meshes for geometries as complex as the side outer panel to use as an alternative to trimmed NURBS.</a:t>
            </a:r>
            <a:endParaRPr lang="en-US" dirty="0"/>
          </a:p>
        </p:txBody>
      </p:sp>
      <p:pic>
        <p:nvPicPr>
          <p:cNvPr id="5" name="Picture 4" descr="A close up of text on a white background&#10;&#10;Description automatically generated">
            <a:extLst>
              <a:ext uri="{FF2B5EF4-FFF2-40B4-BE49-F238E27FC236}">
                <a16:creationId xmlns:a16="http://schemas.microsoft.com/office/drawing/2014/main" id="{2F72BF99-FC18-A544-A05D-9ACFD4BAA6D6}"/>
              </a:ext>
            </a:extLst>
          </p:cNvPr>
          <p:cNvPicPr>
            <a:picLocks noChangeAspect="1"/>
          </p:cNvPicPr>
          <p:nvPr/>
        </p:nvPicPr>
        <p:blipFill>
          <a:blip r:embed="rId2"/>
          <a:stretch>
            <a:fillRect/>
          </a:stretch>
        </p:blipFill>
        <p:spPr>
          <a:xfrm>
            <a:off x="154378" y="681880"/>
            <a:ext cx="8075221" cy="6081117"/>
          </a:xfrm>
          <a:prstGeom prst="rect">
            <a:avLst/>
          </a:prstGeom>
        </p:spPr>
      </p:pic>
    </p:spTree>
    <p:extLst>
      <p:ext uri="{BB962C8B-B14F-4D97-AF65-F5344CB8AC3E}">
        <p14:creationId xmlns:p14="http://schemas.microsoft.com/office/powerpoint/2010/main" val="91066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1E62AF-AD04-B649-8E5E-E53BB49B57A1}"/>
              </a:ext>
            </a:extLst>
          </p:cNvPr>
          <p:cNvSpPr/>
          <p:nvPr/>
        </p:nvSpPr>
        <p:spPr>
          <a:xfrm>
            <a:off x="1853512" y="242779"/>
            <a:ext cx="8649730" cy="400110"/>
          </a:xfrm>
          <a:prstGeom prst="rect">
            <a:avLst/>
          </a:prstGeom>
        </p:spPr>
        <p:txBody>
          <a:bodyPr wrap="square">
            <a:spAutoFit/>
          </a:bodyPr>
          <a:lstStyle/>
          <a:p>
            <a:pPr algn="ctr"/>
            <a:r>
              <a:rPr lang="en-US" sz="2000" u="sng" dirty="0">
                <a:latin typeface="Arial" panose="020B0604020202020204" pitchFamily="34" charset="0"/>
                <a:cs typeface="Arial" panose="020B0604020202020204" pitchFamily="34" charset="0"/>
              </a:rPr>
              <a:t>Side outer panel designed using T-splines in Autodesk Fusion360</a:t>
            </a:r>
            <a:endParaRPr lang="en-US" sz="2000" u="sng" dirty="0"/>
          </a:p>
        </p:txBody>
      </p:sp>
      <p:sp>
        <p:nvSpPr>
          <p:cNvPr id="8" name="Rectangle 7">
            <a:extLst>
              <a:ext uri="{FF2B5EF4-FFF2-40B4-BE49-F238E27FC236}">
                <a16:creationId xmlns:a16="http://schemas.microsoft.com/office/drawing/2014/main" id="{2857B305-C068-9B4A-B99A-30DE12C2C86A}"/>
              </a:ext>
            </a:extLst>
          </p:cNvPr>
          <p:cNvSpPr/>
          <p:nvPr/>
        </p:nvSpPr>
        <p:spPr>
          <a:xfrm>
            <a:off x="9532111" y="1138112"/>
            <a:ext cx="2203622" cy="1200329"/>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T-spline surface designed from scratch. This is CAD geometry !!</a:t>
            </a:r>
          </a:p>
        </p:txBody>
      </p:sp>
      <p:sp>
        <p:nvSpPr>
          <p:cNvPr id="2" name="Rectangle 1">
            <a:extLst>
              <a:ext uri="{FF2B5EF4-FFF2-40B4-BE49-F238E27FC236}">
                <a16:creationId xmlns:a16="http://schemas.microsoft.com/office/drawing/2014/main" id="{0F1E23A6-B713-ED43-B992-A66777489A05}"/>
              </a:ext>
            </a:extLst>
          </p:cNvPr>
          <p:cNvSpPr/>
          <p:nvPr/>
        </p:nvSpPr>
        <p:spPr>
          <a:xfrm>
            <a:off x="9574151" y="2791879"/>
            <a:ext cx="2203622" cy="2585323"/>
          </a:xfrm>
          <a:prstGeom prst="rect">
            <a:avLst/>
          </a:prstGeom>
        </p:spPr>
        <p:txBody>
          <a:bodyPr wrap="square">
            <a:spAutoFit/>
          </a:bodyPr>
          <a:lstStyle/>
          <a:p>
            <a:pPr algn="ctr"/>
            <a:r>
              <a:rPr lang="en-US" dirty="0">
                <a:latin typeface="Arial" panose="020B0604020202020204" pitchFamily="34" charset="0"/>
                <a:cs typeface="Arial" panose="020B0604020202020204" pitchFamily="34" charset="0"/>
              </a:rPr>
              <a:t>(We built a completely different geometry than the confidential geometry that Kenji sent us so that we can include this geometry in our research paper)</a:t>
            </a:r>
          </a:p>
        </p:txBody>
      </p:sp>
      <p:pic>
        <p:nvPicPr>
          <p:cNvPr id="10" name="Picture 9" descr="A picture containing table, clock&#10;&#10;Description automatically generated">
            <a:extLst>
              <a:ext uri="{FF2B5EF4-FFF2-40B4-BE49-F238E27FC236}">
                <a16:creationId xmlns:a16="http://schemas.microsoft.com/office/drawing/2014/main" id="{7A729CE5-E555-C54F-9E66-742178A36D19}"/>
              </a:ext>
            </a:extLst>
          </p:cNvPr>
          <p:cNvPicPr>
            <a:picLocks noChangeAspect="1"/>
          </p:cNvPicPr>
          <p:nvPr/>
        </p:nvPicPr>
        <p:blipFill>
          <a:blip r:embed="rId2"/>
          <a:stretch>
            <a:fillRect/>
          </a:stretch>
        </p:blipFill>
        <p:spPr>
          <a:xfrm>
            <a:off x="188822" y="1318163"/>
            <a:ext cx="9121434" cy="5130806"/>
          </a:xfrm>
          <a:prstGeom prst="rect">
            <a:avLst/>
          </a:prstGeom>
        </p:spPr>
      </p:pic>
      <p:sp>
        <p:nvSpPr>
          <p:cNvPr id="11" name="Rectangle 10">
            <a:extLst>
              <a:ext uri="{FF2B5EF4-FFF2-40B4-BE49-F238E27FC236}">
                <a16:creationId xmlns:a16="http://schemas.microsoft.com/office/drawing/2014/main" id="{2FDF8A61-22A1-4241-B6C6-0703C4729893}"/>
              </a:ext>
            </a:extLst>
          </p:cNvPr>
          <p:cNvSpPr/>
          <p:nvPr/>
        </p:nvSpPr>
        <p:spPr>
          <a:xfrm>
            <a:off x="285127" y="953446"/>
            <a:ext cx="292900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Only 8409 control points !!</a:t>
            </a:r>
            <a:endParaRPr lang="en-US" dirty="0"/>
          </a:p>
        </p:txBody>
      </p:sp>
      <p:sp>
        <p:nvSpPr>
          <p:cNvPr id="12" name="Rectangle 11">
            <a:extLst>
              <a:ext uri="{FF2B5EF4-FFF2-40B4-BE49-F238E27FC236}">
                <a16:creationId xmlns:a16="http://schemas.microsoft.com/office/drawing/2014/main" id="{F35E0A68-FECF-B24E-83F3-4F15D21294C5}"/>
              </a:ext>
            </a:extLst>
          </p:cNvPr>
          <p:cNvSpPr/>
          <p:nvPr/>
        </p:nvSpPr>
        <p:spPr>
          <a:xfrm>
            <a:off x="6178377" y="6245889"/>
            <a:ext cx="172354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Rendered view</a:t>
            </a:r>
            <a:endParaRPr lang="en-US" dirty="0"/>
          </a:p>
        </p:txBody>
      </p:sp>
    </p:spTree>
    <p:extLst>
      <p:ext uri="{BB962C8B-B14F-4D97-AF65-F5344CB8AC3E}">
        <p14:creationId xmlns:p14="http://schemas.microsoft.com/office/powerpoint/2010/main" val="2449107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3405</TotalTime>
  <Words>1568</Words>
  <Application>Microsoft Macintosh PowerPoint</Application>
  <PresentationFormat>Widescreen</PresentationFormat>
  <Paragraphs>94</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Seamless integration between design and analysis of thin-walled structures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Seamless integration of design and analysis of thin-walled structures: Various extraordinary points per face</dc:title>
  <dc:creator>Hugo Casquero Penelas</dc:creator>
  <cp:lastModifiedBy>Hugo Casquero Penelas</cp:lastModifiedBy>
  <cp:revision>66</cp:revision>
  <dcterms:created xsi:type="dcterms:W3CDTF">2020-07-06T00:13:38Z</dcterms:created>
  <dcterms:modified xsi:type="dcterms:W3CDTF">2020-08-24T00:55:08Z</dcterms:modified>
</cp:coreProperties>
</file>